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2" r:id="rId2"/>
    <p:sldId id="267" r:id="rId3"/>
    <p:sldId id="272" r:id="rId4"/>
    <p:sldId id="256" r:id="rId5"/>
    <p:sldId id="268" r:id="rId6"/>
    <p:sldId id="264" r:id="rId7"/>
    <p:sldId id="271" r:id="rId8"/>
    <p:sldId id="257" r:id="rId9"/>
    <p:sldId id="270" r:id="rId10"/>
    <p:sldId id="261" r:id="rId11"/>
    <p:sldId id="273" r:id="rId12"/>
    <p:sldId id="266" r:id="rId13"/>
    <p:sldId id="265" r:id="rId14"/>
    <p:sldId id="259" r:id="rId15"/>
    <p:sldId id="260" r:id="rId16"/>
    <p:sldId id="258" r:id="rId17"/>
    <p:sldId id="269" r:id="rId18"/>
    <p:sldId id="27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50" autoAdjust="0"/>
    <p:restoredTop sz="94660"/>
  </p:normalViewPr>
  <p:slideViewPr>
    <p:cSldViewPr snapToGrid="0">
      <p:cViewPr>
        <p:scale>
          <a:sx n="100" d="100"/>
          <a:sy n="100" d="100"/>
        </p:scale>
        <p:origin x="2544" y="14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19AE89-E614-D70B-F256-EE58E0152F5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DFEE82-AC62-5101-548F-547C55C682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22C51-160B-0F27-F24C-A422F8DFC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A1FBA-8CAE-F71B-9CB6-652FB9BA6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D77A7F-2D1E-73F1-0E64-0AC3C79985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2766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5C594A-F1E6-73D3-8950-B1274FC9F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73FEC94-D5CA-D63D-4285-E3822AC3C7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1F9058-E467-53E2-65E7-5AD12F43E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968FC4-E0E0-2E6B-A037-16625863B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C133D-34CE-BE35-70BD-628DAC5B7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0468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995E029-14C9-F0E3-EA36-9BA7259CD4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E9FA5D-DBC5-A3ED-C14B-BF588FA9EE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4A278-4A47-734D-AD90-2E9FA44E1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840CB-ABB2-A6D3-831E-35B961A4A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462F05-5EE8-EC19-3078-CBB1A2D952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875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77B512-EF9C-AFF9-DD1E-3F3A7253B8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9AAE45-72BA-8FE9-CE07-1F8966C438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20358-7524-73CB-98D4-F80BDC94D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574352-1994-AFF4-1A1A-96CCAD146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9118F1-AD35-EE06-A6D3-BD33D5B039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5582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969A3C-AA81-E7E1-6622-527A934827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58BD4A-DDE9-B4A7-2BF9-270034FF55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7E355-1139-DB18-5A78-BE1922557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3251C-F658-E38F-80AC-BF15C89BAA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CFFD6F-9110-0814-1A07-68AF7B5D5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8799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2D54CC-A6EC-1AF7-87CA-44528ADBDB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C488A0-B75D-93DB-85B5-29B0475B185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C7B00C-8CEB-5257-B8C1-07D8F0A3171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14817-8CF3-DBA8-4DCC-0A5A30BB05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E7C227-855D-2150-DFC7-2068DB4A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CA06C-A7C8-F43D-DD79-1393F1B5C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6511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5E247-1490-9907-BCEA-FCE3EFA81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B028D-234C-4119-AA65-3FEF25D7B1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88BAB0-31F9-B320-1F4A-E972B209DB5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9F18B57-BD0E-B998-0D83-AF0882C42CE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9954C9-47CA-1D49-C0D8-B670765198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52103F1-BC5F-C37F-ADA3-F9730E5AF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5060AE6-4899-3734-74F9-E8E10FBBB9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C5ECD6-EEBC-02B2-3153-98841332A7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2061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0C312-350F-F38F-9DEB-E9EE46012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04CEE6A-5E27-D2E3-7180-DE65A32511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D1E8E9-8D02-6F79-34AE-0262AFB5C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24A8DB-ECFA-B5AB-47FE-C178086ED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4981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446A7C0-5752-1AD3-9378-2DA18CECB6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6E8228-BD0B-98B5-9363-DCAACB45C6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52AF58-DC81-E514-6FBC-659578C1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92806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F0118F-B970-7236-285B-4926B5FB3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B33ADE-3A9E-668D-A9EC-68B3783A9B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01AEB4-9D64-CD51-9EFE-C0C3C66D3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5D6C84-091B-E355-E649-061E11EC8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052EEF-4CAE-6720-1594-8B9A82AC6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12A3C5A-1014-93B4-E124-76CEAB28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0207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9F373-2D13-0D57-1D1F-90579995D7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2ABA2ED-4EE3-2198-CEEB-5CD1434C97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25C239-AEC0-5930-8628-6E75CA91C3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1A4BA-9EE9-6A53-DEA2-0523F4938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4D207D-8EA1-5F14-CA3B-26DB9A4C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F1CEF8-FF0C-5656-B0D7-3AB7979F0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05832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F020EB-A742-5F2E-6CBD-62F2FFBC03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1946FC-2CF4-2F5D-763F-3EBC0E5FB1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27294-660C-C819-29EE-6DC0A5E898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3DDF70C-1A0D-4A03-87EF-47D65F5DB2D4}" type="datetimeFigureOut">
              <a:rPr lang="en-GB" smtClean="0"/>
              <a:t>17/06/2024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78B7402-EC31-0146-AD6E-B16EFE64AD0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51C153-BAC9-1EA8-7BE4-6E4E6EA985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681CAD-BCF9-4214-9AE0-A7FA837FEE4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571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3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9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EFC7748A-7200-2E46-0645-B2CA62EB29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52" y="1882260"/>
            <a:ext cx="3123669" cy="1757064"/>
          </a:xfrm>
          <a:prstGeom prst="rect">
            <a:avLst/>
          </a:prstGeom>
        </p:spPr>
      </p:pic>
      <p:pic>
        <p:nvPicPr>
          <p:cNvPr id="9" name="Picture 8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AB44EEDB-1710-2CDF-6A89-2A53E22E7B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1882260"/>
            <a:ext cx="3123669" cy="1757064"/>
          </a:xfrm>
          <a:prstGeom prst="rect">
            <a:avLst/>
          </a:prstGeom>
        </p:spPr>
      </p:pic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5510" y="4224789"/>
            <a:ext cx="3123669" cy="1757064"/>
          </a:xfrm>
          <a:prstGeom prst="rect">
            <a:avLst/>
          </a:prstGeom>
        </p:spPr>
      </p:pic>
      <p:pic>
        <p:nvPicPr>
          <p:cNvPr id="12" name="Picture 11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30C04D5B-BC40-2518-0CBC-013E1A492C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0741" y="4224789"/>
            <a:ext cx="3123669" cy="175706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BBC7AE8-7676-045B-A713-264612A5C211}"/>
              </a:ext>
            </a:extLst>
          </p:cNvPr>
          <p:cNvSpPr txBox="1"/>
          <p:nvPr/>
        </p:nvSpPr>
        <p:spPr>
          <a:xfrm>
            <a:off x="2872942" y="1697594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1.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A37CA42-FE70-B2C5-632F-FDB4EF2FE95E}"/>
              </a:ext>
            </a:extLst>
          </p:cNvPr>
          <p:cNvSpPr txBox="1"/>
          <p:nvPr/>
        </p:nvSpPr>
        <p:spPr>
          <a:xfrm>
            <a:off x="2872942" y="4040123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2.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32C8B6-68AD-20E1-1724-BA16CA6F1AD6}"/>
              </a:ext>
            </a:extLst>
          </p:cNvPr>
          <p:cNvSpPr txBox="1"/>
          <p:nvPr/>
        </p:nvSpPr>
        <p:spPr>
          <a:xfrm>
            <a:off x="6223831" y="1697594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1b.</a:t>
            </a:r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87891BB-27A0-01CC-E6B7-81BDCDAD5AAF}"/>
              </a:ext>
            </a:extLst>
          </p:cNvPr>
          <p:cNvSpPr txBox="1"/>
          <p:nvPr/>
        </p:nvSpPr>
        <p:spPr>
          <a:xfrm>
            <a:off x="6223831" y="4040123"/>
            <a:ext cx="496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2b.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10470" y="5917288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27287" y="5917288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10470" y="6219519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62515" y="6219519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757E2BA-DB15-3647-5577-2F78EEC3954C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  <a:endParaRPr lang="en-GB" sz="6600" dirty="0"/>
          </a:p>
        </p:txBody>
      </p:sp>
    </p:spTree>
    <p:extLst>
      <p:ext uri="{BB962C8B-B14F-4D97-AF65-F5344CB8AC3E}">
        <p14:creationId xmlns:p14="http://schemas.microsoft.com/office/powerpoint/2010/main" val="31424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3784" y="1947697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1230499" y="3497617"/>
            <a:ext cx="225829" cy="1548073"/>
          </a:xfrm>
          <a:prstGeom prst="rect">
            <a:avLst/>
          </a:prstGeom>
        </p:spPr>
      </p:pic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138" y="2790394"/>
            <a:ext cx="3080382" cy="877248"/>
          </a:xfrm>
          <a:prstGeom prst="rect">
            <a:avLst/>
          </a:prstGeom>
        </p:spPr>
      </p:pic>
      <p:sp>
        <p:nvSpPr>
          <p:cNvPr id="14" name="Textfeld 13">
            <a:extLst>
              <a:ext uri="{FF2B5EF4-FFF2-40B4-BE49-F238E27FC236}">
                <a16:creationId xmlns:a16="http://schemas.microsoft.com/office/drawing/2014/main" id="{0291C3CD-4514-11D7-AF0E-D1988CD4716F}"/>
              </a:ext>
            </a:extLst>
          </p:cNvPr>
          <p:cNvSpPr txBox="1"/>
          <p:nvPr/>
        </p:nvSpPr>
        <p:spPr>
          <a:xfrm>
            <a:off x="4110486" y="392120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E0E2F922-F6BD-01EB-7672-90D9C67A4F24}"/>
              </a:ext>
            </a:extLst>
          </p:cNvPr>
          <p:cNvCxnSpPr>
            <a:cxnSpLocks/>
          </p:cNvCxnSpPr>
          <p:nvPr/>
        </p:nvCxnSpPr>
        <p:spPr>
          <a:xfrm>
            <a:off x="3706016" y="4090479"/>
            <a:ext cx="36899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feld 29">
            <a:extLst>
              <a:ext uri="{FF2B5EF4-FFF2-40B4-BE49-F238E27FC236}">
                <a16:creationId xmlns:a16="http://schemas.microsoft.com/office/drawing/2014/main" id="{EF652BBF-2256-23F4-03F9-D9B7B8480143}"/>
              </a:ext>
            </a:extLst>
          </p:cNvPr>
          <p:cNvSpPr txBox="1"/>
          <p:nvPr/>
        </p:nvSpPr>
        <p:spPr>
          <a:xfrm>
            <a:off x="2693748" y="392120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</p:spTree>
    <p:extLst>
      <p:ext uri="{BB962C8B-B14F-4D97-AF65-F5344CB8AC3E}">
        <p14:creationId xmlns:p14="http://schemas.microsoft.com/office/powerpoint/2010/main" val="8330139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275" y="1828535"/>
            <a:ext cx="3080382" cy="877248"/>
          </a:xfrm>
          <a:prstGeom prst="rect">
            <a:avLst/>
          </a:prstGeom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8BF03F64-8220-65B0-A9A0-E782510EF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pic>
        <p:nvPicPr>
          <p:cNvPr id="3" name="Picture 2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F6759B41-75B7-258A-23D6-05DBC3455E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3868615"/>
            <a:ext cx="4860046" cy="2831598"/>
          </a:xfrm>
          <a:prstGeom prst="rect">
            <a:avLst/>
          </a:prstGeom>
        </p:spPr>
      </p:pic>
      <p:pic>
        <p:nvPicPr>
          <p:cNvPr id="9" name="Picture 8" descr="A graph of a graph&#10;&#10;Description automatically generated">
            <a:extLst>
              <a:ext uri="{FF2B5EF4-FFF2-40B4-BE49-F238E27FC236}">
                <a16:creationId xmlns:a16="http://schemas.microsoft.com/office/drawing/2014/main" id="{ADE510F3-F269-0F55-2A56-0011AD1A6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187" y="1036026"/>
            <a:ext cx="4860046" cy="2831598"/>
          </a:xfrm>
          <a:prstGeom prst="rect">
            <a:avLst/>
          </a:prstGeom>
        </p:spPr>
      </p:pic>
      <p:pic>
        <p:nvPicPr>
          <p:cNvPr id="4" name="Picture 3" descr="A graph with red line and blue line&#10;&#10;Description automatically generated">
            <a:extLst>
              <a:ext uri="{FF2B5EF4-FFF2-40B4-BE49-F238E27FC236}">
                <a16:creationId xmlns:a16="http://schemas.microsoft.com/office/drawing/2014/main" id="{FC96F695-61F6-7674-4FCF-F72C17B12A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3769" y="3867624"/>
            <a:ext cx="4860046" cy="283159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27A69B-4B7E-F44A-55B4-B456A6B098E4}"/>
              </a:ext>
            </a:extLst>
          </p:cNvPr>
          <p:cNvSpPr txBox="1"/>
          <p:nvPr/>
        </p:nvSpPr>
        <p:spPr>
          <a:xfrm>
            <a:off x="9868657" y="2082493"/>
            <a:ext cx="11095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*E_eff[%]</a:t>
            </a:r>
            <a:endParaRPr lang="en-GB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2202306-B225-A66A-F847-EBFBF662FAE6}"/>
              </a:ext>
            </a:extLst>
          </p:cNvPr>
          <p:cNvCxnSpPr>
            <a:cxnSpLocks/>
          </p:cNvCxnSpPr>
          <p:nvPr/>
        </p:nvCxnSpPr>
        <p:spPr>
          <a:xfrm>
            <a:off x="9868657" y="1956800"/>
            <a:ext cx="1021552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9FFC896F-EE24-3ABF-DE1A-3118772C21C0}"/>
              </a:ext>
            </a:extLst>
          </p:cNvPr>
          <p:cNvSpPr/>
          <p:nvPr/>
        </p:nvSpPr>
        <p:spPr>
          <a:xfrm>
            <a:off x="9918253" y="2129667"/>
            <a:ext cx="1050445" cy="28906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29718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ath equations with numbers and symbols&#10;&#10;Description automatically generated with medium confidence">
            <a:extLst>
              <a:ext uri="{FF2B5EF4-FFF2-40B4-BE49-F238E27FC236}">
                <a16:creationId xmlns:a16="http://schemas.microsoft.com/office/drawing/2014/main" id="{A4C4AB86-3A1C-99D7-D963-9A5CD4ECC9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808"/>
          <a:stretch/>
        </p:blipFill>
        <p:spPr>
          <a:xfrm>
            <a:off x="6700368" y="2621478"/>
            <a:ext cx="4472015" cy="1789931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977B7DF-C93F-CF02-26B2-A602E250BE9A}"/>
              </a:ext>
            </a:extLst>
          </p:cNvPr>
          <p:cNvSpPr txBox="1"/>
          <p:nvPr/>
        </p:nvSpPr>
        <p:spPr>
          <a:xfrm>
            <a:off x="888988" y="2618509"/>
            <a:ext cx="46529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Pressure</a:t>
            </a:r>
            <a:r>
              <a:rPr lang="de-DE" dirty="0"/>
              <a:t> | </a:t>
            </a:r>
            <a:r>
              <a:rPr lang="de-DE" dirty="0" err="1"/>
              <a:t>C_Forward</a:t>
            </a:r>
            <a:r>
              <a:rPr lang="de-DE" dirty="0"/>
              <a:t> | E-</a:t>
            </a:r>
            <a:r>
              <a:rPr lang="de-DE" dirty="0" err="1"/>
              <a:t>field</a:t>
            </a:r>
            <a:r>
              <a:rPr lang="de-DE" dirty="0"/>
              <a:t> Forward | E-</a:t>
            </a:r>
            <a:r>
              <a:rPr lang="de-DE" dirty="0" err="1"/>
              <a:t>crit</a:t>
            </a:r>
            <a:endParaRPr lang="de-DE" dirty="0"/>
          </a:p>
          <a:p>
            <a:r>
              <a:rPr lang="de-DE" dirty="0"/>
              <a:t>20</a:t>
            </a:r>
          </a:p>
          <a:p>
            <a:r>
              <a:rPr lang="de-DE" dirty="0"/>
              <a:t>20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25</a:t>
            </a:r>
          </a:p>
          <a:p>
            <a:r>
              <a:rPr lang="de-DE" dirty="0"/>
              <a:t>30</a:t>
            </a:r>
          </a:p>
          <a:p>
            <a:r>
              <a:rPr lang="de-DE" dirty="0"/>
              <a:t>30</a:t>
            </a:r>
            <a:endParaRPr lang="en-GB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2C8DF0B5-1E2B-C1E4-B151-C61407A7EF21}"/>
              </a:ext>
            </a:extLst>
          </p:cNvPr>
          <p:cNvSpPr txBox="1"/>
          <p:nvPr/>
        </p:nvSpPr>
        <p:spPr>
          <a:xfrm>
            <a:off x="1181100" y="551240"/>
            <a:ext cx="9829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/>
              <a:t>Critical Electric Field - C</a:t>
            </a:r>
            <a:r>
              <a:rPr lang="de-DE" sz="4400" baseline="-25000" dirty="0"/>
              <a:t>DAW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1042668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71899-383F-54FB-1C3A-6B92478872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Appendix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83378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 descr="Ein Bild, das Text, Diagramm, Reihe, Screenshot enthält.&#10;&#10;Automatisch generierte Beschreibung">
            <a:extLst>
              <a:ext uri="{FF2B5EF4-FFF2-40B4-BE49-F238E27FC236}">
                <a16:creationId xmlns:a16="http://schemas.microsoft.com/office/drawing/2014/main" id="{73491B90-439B-BF82-5A2B-BDEE72C04D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91689"/>
            <a:ext cx="8126376" cy="4716903"/>
          </a:xfrm>
          <a:prstGeom prst="rect">
            <a:avLst/>
          </a:prstGeom>
        </p:spPr>
      </p:pic>
      <p:cxnSp>
        <p:nvCxnSpPr>
          <p:cNvPr id="10" name="Gerade Verbindung mit Pfeil 9">
            <a:extLst>
              <a:ext uri="{FF2B5EF4-FFF2-40B4-BE49-F238E27FC236}">
                <a16:creationId xmlns:a16="http://schemas.microsoft.com/office/drawing/2014/main" id="{B5A6838D-42BD-B019-50AF-F718C5A3DE0B}"/>
              </a:ext>
            </a:extLst>
          </p:cNvPr>
          <p:cNvCxnSpPr/>
          <p:nvPr/>
        </p:nvCxnSpPr>
        <p:spPr>
          <a:xfrm>
            <a:off x="1317812" y="1748118"/>
            <a:ext cx="0" cy="168088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>
            <a:extLst>
              <a:ext uri="{FF2B5EF4-FFF2-40B4-BE49-F238E27FC236}">
                <a16:creationId xmlns:a16="http://schemas.microsoft.com/office/drawing/2014/main" id="{B2374E3B-9AFE-2527-67C9-C804AB97E000}"/>
              </a:ext>
            </a:extLst>
          </p:cNvPr>
          <p:cNvCxnSpPr>
            <a:cxnSpLocks/>
          </p:cNvCxnSpPr>
          <p:nvPr/>
        </p:nvCxnSpPr>
        <p:spPr>
          <a:xfrm>
            <a:off x="4563036" y="1909482"/>
            <a:ext cx="0" cy="209738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6348D167-910D-35FD-F110-AADD2F20CD11}"/>
              </a:ext>
            </a:extLst>
          </p:cNvPr>
          <p:cNvCxnSpPr>
            <a:cxnSpLocks/>
          </p:cNvCxnSpPr>
          <p:nvPr/>
        </p:nvCxnSpPr>
        <p:spPr>
          <a:xfrm>
            <a:off x="7548283" y="3429000"/>
            <a:ext cx="0" cy="116541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91BD2B7-8981-CE11-1E6E-ECFE5C6F20BD}"/>
              </a:ext>
            </a:extLst>
          </p:cNvPr>
          <p:cNvSpPr txBox="1"/>
          <p:nvPr/>
        </p:nvSpPr>
        <p:spPr>
          <a:xfrm rot="5400000">
            <a:off x="1161199" y="2530173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16" name="TextBox 14">
            <a:extLst>
              <a:ext uri="{FF2B5EF4-FFF2-40B4-BE49-F238E27FC236}">
                <a16:creationId xmlns:a16="http://schemas.microsoft.com/office/drawing/2014/main" id="{03D982F8-5C07-9D45-0B96-FC7B3EEDFD1A}"/>
              </a:ext>
            </a:extLst>
          </p:cNvPr>
          <p:cNvSpPr txBox="1"/>
          <p:nvPr/>
        </p:nvSpPr>
        <p:spPr>
          <a:xfrm rot="5400000">
            <a:off x="4426983" y="2732816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D94CA260-C971-A697-09C6-D52765039949}"/>
              </a:ext>
            </a:extLst>
          </p:cNvPr>
          <p:cNvSpPr txBox="1"/>
          <p:nvPr/>
        </p:nvSpPr>
        <p:spPr>
          <a:xfrm rot="5400000">
            <a:off x="7374648" y="386836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  <p:sp>
        <p:nvSpPr>
          <p:cNvPr id="19" name="TextBox 14">
            <a:extLst>
              <a:ext uri="{FF2B5EF4-FFF2-40B4-BE49-F238E27FC236}">
                <a16:creationId xmlns:a16="http://schemas.microsoft.com/office/drawing/2014/main" id="{ACF8FC28-16DA-811E-0B2A-4284A84FC022}"/>
              </a:ext>
            </a:extLst>
          </p:cNvPr>
          <p:cNvSpPr txBox="1"/>
          <p:nvPr/>
        </p:nvSpPr>
        <p:spPr>
          <a:xfrm>
            <a:off x="8675792" y="1570928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11.0 mm/s ~ 14.5%</a:t>
            </a:r>
          </a:p>
        </p:txBody>
      </p:sp>
      <p:sp>
        <p:nvSpPr>
          <p:cNvPr id="20" name="TextBox 14">
            <a:extLst>
              <a:ext uri="{FF2B5EF4-FFF2-40B4-BE49-F238E27FC236}">
                <a16:creationId xmlns:a16="http://schemas.microsoft.com/office/drawing/2014/main" id="{00259881-820A-6FA9-78E0-CFAEB8707673}"/>
              </a:ext>
            </a:extLst>
          </p:cNvPr>
          <p:cNvSpPr txBox="1"/>
          <p:nvPr/>
        </p:nvSpPr>
        <p:spPr>
          <a:xfrm>
            <a:off x="8689290" y="1911182"/>
            <a:ext cx="26044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13.5 mm/s ~ 17.8%</a:t>
            </a:r>
          </a:p>
        </p:txBody>
      </p:sp>
      <p:sp>
        <p:nvSpPr>
          <p:cNvPr id="21" name="TextBox 14">
            <a:extLst>
              <a:ext uri="{FF2B5EF4-FFF2-40B4-BE49-F238E27FC236}">
                <a16:creationId xmlns:a16="http://schemas.microsoft.com/office/drawing/2014/main" id="{799861D7-1BD6-CB93-4D2D-5D208AC4F8A9}"/>
              </a:ext>
            </a:extLst>
          </p:cNvPr>
          <p:cNvSpPr txBox="1"/>
          <p:nvPr/>
        </p:nvSpPr>
        <p:spPr>
          <a:xfrm>
            <a:off x="8689290" y="2249736"/>
            <a:ext cx="2620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   7.8 mm/s ~ 11.9%</a:t>
            </a:r>
          </a:p>
        </p:txBody>
      </p:sp>
      <p:pic>
        <p:nvPicPr>
          <p:cNvPr id="2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DD3880B-309A-8622-C689-EFB042A63B1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" t="46998" r="94375" b="39056"/>
          <a:stretch/>
        </p:blipFill>
        <p:spPr>
          <a:xfrm>
            <a:off x="47777" y="3208421"/>
            <a:ext cx="369333" cy="590227"/>
          </a:xfrm>
          <a:prstGeom prst="rect">
            <a:avLst/>
          </a:prstGeom>
        </p:spPr>
      </p:pic>
      <p:pic>
        <p:nvPicPr>
          <p:cNvPr id="24" name="Grafik 23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0AADB94F-48EE-337E-92E9-1418B1AD52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4163" y="2958175"/>
            <a:ext cx="3256839" cy="927500"/>
          </a:xfrm>
          <a:prstGeom prst="rect">
            <a:avLst/>
          </a:prstGeom>
        </p:spPr>
      </p:pic>
      <p:pic>
        <p:nvPicPr>
          <p:cNvPr id="25" name="Grafik 24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4A27D560-F069-D98C-B3DE-1A7BA85E0E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2416" y="4006868"/>
            <a:ext cx="1080318" cy="604190"/>
          </a:xfrm>
          <a:prstGeom prst="rect">
            <a:avLst/>
          </a:prstGeom>
        </p:spPr>
      </p:pic>
      <p:sp>
        <p:nvSpPr>
          <p:cNvPr id="29" name="Textfeld 28">
            <a:extLst>
              <a:ext uri="{FF2B5EF4-FFF2-40B4-BE49-F238E27FC236}">
                <a16:creationId xmlns:a16="http://schemas.microsoft.com/office/drawing/2014/main" id="{F13643F3-23BA-0867-149A-1E79885EA626}"/>
              </a:ext>
            </a:extLst>
          </p:cNvPr>
          <p:cNvSpPr txBox="1"/>
          <p:nvPr/>
        </p:nvSpPr>
        <p:spPr>
          <a:xfrm>
            <a:off x="3929092" y="859713"/>
            <a:ext cx="1013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/>
              <a:t>Average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0CF1E23-4A9B-8D41-389A-9AC18E244A9E}"/>
              </a:ext>
            </a:extLst>
          </p:cNvPr>
          <p:cNvSpPr txBox="1"/>
          <p:nvPr/>
        </p:nvSpPr>
        <p:spPr>
          <a:xfrm>
            <a:off x="3389378" y="127908"/>
            <a:ext cx="541324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sz="4400" dirty="0" err="1"/>
              <a:t>Polarity</a:t>
            </a:r>
            <a:r>
              <a:rPr lang="de-DE" sz="4400" dirty="0"/>
              <a:t> </a:t>
            </a:r>
            <a:r>
              <a:rPr lang="de-DE" sz="4400" dirty="0" err="1"/>
              <a:t>Difference</a:t>
            </a:r>
            <a:endParaRPr lang="en-GB" sz="4400" dirty="0"/>
          </a:p>
        </p:txBody>
      </p:sp>
    </p:spTree>
    <p:extLst>
      <p:ext uri="{BB962C8B-B14F-4D97-AF65-F5344CB8AC3E}">
        <p14:creationId xmlns:p14="http://schemas.microsoft.com/office/powerpoint/2010/main" val="376752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green and blue lines&#10;&#10;Description automatically generated">
            <a:extLst>
              <a:ext uri="{FF2B5EF4-FFF2-40B4-BE49-F238E27FC236}">
                <a16:creationId xmlns:a16="http://schemas.microsoft.com/office/drawing/2014/main" id="{349F03BC-96CF-0090-F956-3C9CCD20B6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763" y="698503"/>
            <a:ext cx="5452455" cy="3099958"/>
          </a:xfrm>
          <a:prstGeom prst="rect">
            <a:avLst/>
          </a:prstGeom>
        </p:spPr>
      </p:pic>
      <p:pic>
        <p:nvPicPr>
          <p:cNvPr id="7" name="Picture 6" descr="A graph of a graph&#10;&#10;Description automatically generated with medium confidence">
            <a:extLst>
              <a:ext uri="{FF2B5EF4-FFF2-40B4-BE49-F238E27FC236}">
                <a16:creationId xmlns:a16="http://schemas.microsoft.com/office/drawing/2014/main" id="{BCB55EB8-7E5E-2B10-8892-B437E81DA0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2899" y="3561792"/>
            <a:ext cx="4345607" cy="2531872"/>
          </a:xfrm>
          <a:prstGeom prst="rect">
            <a:avLst/>
          </a:prstGeom>
        </p:spPr>
      </p:pic>
      <p:sp>
        <p:nvSpPr>
          <p:cNvPr id="2" name="TextBox 14">
            <a:extLst>
              <a:ext uri="{FF2B5EF4-FFF2-40B4-BE49-F238E27FC236}">
                <a16:creationId xmlns:a16="http://schemas.microsoft.com/office/drawing/2014/main" id="{020CC94B-2ED5-6542-856E-C648FC9C3303}"/>
              </a:ext>
            </a:extLst>
          </p:cNvPr>
          <p:cNvSpPr txBox="1"/>
          <p:nvPr/>
        </p:nvSpPr>
        <p:spPr>
          <a:xfrm>
            <a:off x="2351642" y="2009639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8.5 mm/s ~ 17.0%</a:t>
            </a:r>
          </a:p>
        </p:txBody>
      </p:sp>
      <p:pic>
        <p:nvPicPr>
          <p:cNvPr id="3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C8145B84-E72C-1EBA-EDA8-9B825164BF6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852623" y="4763828"/>
            <a:ext cx="225829" cy="1548073"/>
          </a:xfrm>
          <a:prstGeom prst="rect">
            <a:avLst/>
          </a:prstGeom>
        </p:spPr>
      </p:pic>
      <p:pic>
        <p:nvPicPr>
          <p:cNvPr id="4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A29DA966-2596-1DB3-BA92-43D0B5AD742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604223" y="2178916"/>
            <a:ext cx="225829" cy="154807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D8F2364E-84D1-AF2A-C0A0-F0FFDED5244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6852623" y="4344280"/>
            <a:ext cx="201264" cy="419548"/>
          </a:xfrm>
          <a:prstGeom prst="rect">
            <a:avLst/>
          </a:prstGeom>
        </p:spPr>
      </p:pic>
      <p:pic>
        <p:nvPicPr>
          <p:cNvPr id="8" name="Grafik 7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7BF41325-339C-182B-38C5-4FC4EEFD38E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574598" y="1662565"/>
            <a:ext cx="232228" cy="484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2459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E1F16C2C-3205-9102-CC7F-9C2E0D3758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8921" y="69495"/>
            <a:ext cx="6321361" cy="3593969"/>
          </a:xfrm>
          <a:prstGeom prst="rect">
            <a:avLst/>
          </a:prstGeom>
        </p:spPr>
      </p:pic>
      <p:pic>
        <p:nvPicPr>
          <p:cNvPr id="5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EB48A728-7EEB-9559-6536-000D6E49B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1718" y="69495"/>
            <a:ext cx="6168550" cy="3593969"/>
          </a:xfrm>
          <a:prstGeom prst="rect">
            <a:avLst/>
          </a:prstGeom>
        </p:spPr>
      </p:pic>
      <p:pic>
        <p:nvPicPr>
          <p:cNvPr id="2" name="Picture 6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DF5B629E-FE76-76CC-2DFC-9F14AE4D66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534" y="3318129"/>
            <a:ext cx="6249748" cy="3641277"/>
          </a:xfrm>
          <a:prstGeom prst="rect">
            <a:avLst/>
          </a:prstGeom>
        </p:spPr>
      </p:pic>
      <p:pic>
        <p:nvPicPr>
          <p:cNvPr id="3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676808BD-E763-BB21-E42E-1216BD5314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3285" y="3318130"/>
            <a:ext cx="6251706" cy="3641276"/>
          </a:xfrm>
          <a:prstGeom prst="rect">
            <a:avLst/>
          </a:prstGeom>
        </p:spPr>
      </p:pic>
      <p:pic>
        <p:nvPicPr>
          <p:cNvPr id="4" name="Grafik 3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CAAAFF5A-135C-30BA-312E-503E20D7DD8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42005" y="1151068"/>
            <a:ext cx="278674" cy="580913"/>
          </a:xfrm>
          <a:prstGeom prst="rect">
            <a:avLst/>
          </a:prstGeom>
        </p:spPr>
      </p:pic>
      <p:pic>
        <p:nvPicPr>
          <p:cNvPr id="6" name="Grafik 5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2F129722-47AE-E98A-99AA-DAA4A7B0DEB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-63520" y="4410635"/>
            <a:ext cx="278674" cy="58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4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of a graph showing different colored lines&#10;&#10;Description automatically generated with medium confidence">
            <a:extLst>
              <a:ext uri="{FF2B5EF4-FFF2-40B4-BE49-F238E27FC236}">
                <a16:creationId xmlns:a16="http://schemas.microsoft.com/office/drawing/2014/main" id="{0618E727-2A76-2AF6-52D7-D15DDC7BF7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4857" y="188885"/>
            <a:ext cx="6096000" cy="3527365"/>
          </a:xfrm>
          <a:prstGeom prst="rect">
            <a:avLst/>
          </a:prstGeom>
        </p:spPr>
      </p:pic>
      <p:pic>
        <p:nvPicPr>
          <p:cNvPr id="7" name="Picture 6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BDFB1D02-EE88-8F24-C220-E4F7420EA1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8885"/>
            <a:ext cx="6096000" cy="3535072"/>
          </a:xfrm>
          <a:prstGeom prst="rect">
            <a:avLst/>
          </a:prstGeom>
        </p:spPr>
      </p:pic>
      <p:pic>
        <p:nvPicPr>
          <p:cNvPr id="8" name="Picture 7" descr="A graph of a number of objects&#10;&#10;Description automatically generated with medium confidence">
            <a:extLst>
              <a:ext uri="{FF2B5EF4-FFF2-40B4-BE49-F238E27FC236}">
                <a16:creationId xmlns:a16="http://schemas.microsoft.com/office/drawing/2014/main" id="{E8686160-7E1B-6876-30F3-D9D3BB4582C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1818"/>
          <a:stretch/>
        </p:blipFill>
        <p:spPr>
          <a:xfrm>
            <a:off x="5804857" y="188885"/>
            <a:ext cx="6096000" cy="289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375424F-9FC4-16D4-5111-0A7E4D0DC721}"/>
              </a:ext>
            </a:extLst>
          </p:cNvPr>
          <p:cNvSpPr txBox="1"/>
          <p:nvPr/>
        </p:nvSpPr>
        <p:spPr>
          <a:xfrm>
            <a:off x="9320981" y="181178"/>
            <a:ext cx="2632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-</a:t>
            </a:r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77CAD5D-C5B6-D027-2A85-CBA280CCA571}"/>
              </a:ext>
            </a:extLst>
          </p:cNvPr>
          <p:cNvSpPr/>
          <p:nvPr/>
        </p:nvSpPr>
        <p:spPr>
          <a:xfrm>
            <a:off x="10677634" y="118257"/>
            <a:ext cx="64892" cy="3598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8E010105-E020-C516-7DF0-063E0877642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6325" r="94420"/>
          <a:stretch/>
        </p:blipFill>
        <p:spPr>
          <a:xfrm>
            <a:off x="0" y="742278"/>
            <a:ext cx="344244" cy="3007273"/>
          </a:xfrm>
          <a:prstGeom prst="rect">
            <a:avLst/>
          </a:prstGeom>
        </p:spPr>
      </p:pic>
      <p:pic>
        <p:nvPicPr>
          <p:cNvPr id="11" name="Grafik 10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29E75E2-6D0B-F1A3-91B9-D7A85C7B5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452" y="3674268"/>
            <a:ext cx="5411863" cy="3141282"/>
          </a:xfrm>
          <a:prstGeom prst="rect">
            <a:avLst/>
          </a:prstGeom>
        </p:spPr>
      </p:pic>
      <p:pic>
        <p:nvPicPr>
          <p:cNvPr id="12" name="Picture 4" descr="A graph with different colored dots&#10;&#10;Description automatically generated">
            <a:extLst>
              <a:ext uri="{FF2B5EF4-FFF2-40B4-BE49-F238E27FC236}">
                <a16:creationId xmlns:a16="http://schemas.microsoft.com/office/drawing/2014/main" id="{28855704-677D-BF6F-9B8C-65126E82A51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1" t="47075" r="94420"/>
          <a:stretch/>
        </p:blipFill>
        <p:spPr>
          <a:xfrm>
            <a:off x="3372523" y="5206685"/>
            <a:ext cx="225829" cy="1548073"/>
          </a:xfrm>
          <a:prstGeom prst="rect">
            <a:avLst/>
          </a:prstGeom>
        </p:spPr>
      </p:pic>
      <p:pic>
        <p:nvPicPr>
          <p:cNvPr id="15" name="Grafik 14" descr="Ein Bild, das Text, Reihe, Diagramm, Zahl enthält.&#10;&#10;Automatisch generierte Beschreibung">
            <a:extLst>
              <a:ext uri="{FF2B5EF4-FFF2-40B4-BE49-F238E27FC236}">
                <a16:creationId xmlns:a16="http://schemas.microsoft.com/office/drawing/2014/main" id="{6B2789AC-2944-E5DB-DC6A-4B01D8E371F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549" r="94851" b="51959"/>
          <a:stretch/>
        </p:blipFill>
        <p:spPr>
          <a:xfrm>
            <a:off x="22541" y="1237129"/>
            <a:ext cx="278674" cy="580913"/>
          </a:xfrm>
          <a:prstGeom prst="rect">
            <a:avLst/>
          </a:prstGeom>
        </p:spPr>
      </p:pic>
      <p:cxnSp>
        <p:nvCxnSpPr>
          <p:cNvPr id="16" name="Gerade Verbindung mit Pfeil 15">
            <a:extLst>
              <a:ext uri="{FF2B5EF4-FFF2-40B4-BE49-F238E27FC236}">
                <a16:creationId xmlns:a16="http://schemas.microsoft.com/office/drawing/2014/main" id="{3CAA34D5-3CBF-97EB-D5E6-E113FBAE021C}"/>
              </a:ext>
            </a:extLst>
          </p:cNvPr>
          <p:cNvCxnSpPr>
            <a:cxnSpLocks/>
          </p:cNvCxnSpPr>
          <p:nvPr/>
        </p:nvCxnSpPr>
        <p:spPr>
          <a:xfrm>
            <a:off x="4204448" y="5695430"/>
            <a:ext cx="1" cy="40305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9E7B2356-A884-0A20-30CA-72263E934D84}"/>
              </a:ext>
            </a:extLst>
          </p:cNvPr>
          <p:cNvCxnSpPr>
            <a:cxnSpLocks/>
          </p:cNvCxnSpPr>
          <p:nvPr/>
        </p:nvCxnSpPr>
        <p:spPr>
          <a:xfrm>
            <a:off x="6347013" y="4235094"/>
            <a:ext cx="0" cy="635228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E0898888-90BD-B9FD-27B5-AA1BC00DD7CA}"/>
              </a:ext>
            </a:extLst>
          </p:cNvPr>
          <p:cNvCxnSpPr>
            <a:cxnSpLocks/>
          </p:cNvCxnSpPr>
          <p:nvPr/>
        </p:nvCxnSpPr>
        <p:spPr>
          <a:xfrm>
            <a:off x="8480613" y="4543743"/>
            <a:ext cx="0" cy="62241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14">
            <a:extLst>
              <a:ext uri="{FF2B5EF4-FFF2-40B4-BE49-F238E27FC236}">
                <a16:creationId xmlns:a16="http://schemas.microsoft.com/office/drawing/2014/main" id="{663991F9-A272-CC2B-A979-80F27F589ED7}"/>
              </a:ext>
            </a:extLst>
          </p:cNvPr>
          <p:cNvSpPr txBox="1"/>
          <p:nvPr/>
        </p:nvSpPr>
        <p:spPr>
          <a:xfrm>
            <a:off x="9165032" y="4636367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∆c_20 = 4.5 mm/s ~ 14.5%</a:t>
            </a:r>
          </a:p>
        </p:txBody>
      </p:sp>
      <p:sp>
        <p:nvSpPr>
          <p:cNvPr id="23" name="TextBox 14">
            <a:extLst>
              <a:ext uri="{FF2B5EF4-FFF2-40B4-BE49-F238E27FC236}">
                <a16:creationId xmlns:a16="http://schemas.microsoft.com/office/drawing/2014/main" id="{501010B0-205C-1F3F-28EE-8D473B6A3CE6}"/>
              </a:ext>
            </a:extLst>
          </p:cNvPr>
          <p:cNvSpPr txBox="1"/>
          <p:nvPr/>
        </p:nvSpPr>
        <p:spPr>
          <a:xfrm>
            <a:off x="9178530" y="4976621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∆c_25 = 7.5 mm/s ~ 15.5%</a:t>
            </a:r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59843AC5-F867-0525-CC4C-D83C55E50451}"/>
              </a:ext>
            </a:extLst>
          </p:cNvPr>
          <p:cNvSpPr txBox="1"/>
          <p:nvPr/>
        </p:nvSpPr>
        <p:spPr>
          <a:xfrm>
            <a:off x="9178530" y="5315175"/>
            <a:ext cx="24954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/>
              <a:t>∆c_30 = 6.9 mm/s ~ 15.5%</a:t>
            </a:r>
          </a:p>
        </p:txBody>
      </p:sp>
      <p:pic>
        <p:nvPicPr>
          <p:cNvPr id="25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B87F4DA0-9460-6A24-9012-26CCF2247C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501" y="4335365"/>
            <a:ext cx="2628842" cy="748656"/>
          </a:xfrm>
          <a:prstGeom prst="rect">
            <a:avLst/>
          </a:prstGeom>
        </p:spPr>
      </p:pic>
      <p:pic>
        <p:nvPicPr>
          <p:cNvPr id="26" name="Grafik 25" descr="Ein Bild, das Schrift, Typografie, Text, Grafiken enthält.&#10;&#10;Automatisch generierte Beschreibung">
            <a:extLst>
              <a:ext uri="{FF2B5EF4-FFF2-40B4-BE49-F238E27FC236}">
                <a16:creationId xmlns:a16="http://schemas.microsoft.com/office/drawing/2014/main" id="{539BCE8A-3C5E-C244-A959-9D2048FD8D4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658" y="5244909"/>
            <a:ext cx="872007" cy="487688"/>
          </a:xfrm>
          <a:prstGeom prst="rect">
            <a:avLst/>
          </a:prstGeom>
        </p:spPr>
      </p:pic>
      <p:sp>
        <p:nvSpPr>
          <p:cNvPr id="27" name="TextBox 14">
            <a:extLst>
              <a:ext uri="{FF2B5EF4-FFF2-40B4-BE49-F238E27FC236}">
                <a16:creationId xmlns:a16="http://schemas.microsoft.com/office/drawing/2014/main" id="{31B534E5-E0E0-804D-EE0D-EE2BBC550869}"/>
              </a:ext>
            </a:extLst>
          </p:cNvPr>
          <p:cNvSpPr txBox="1"/>
          <p:nvPr/>
        </p:nvSpPr>
        <p:spPr>
          <a:xfrm rot="5400000">
            <a:off x="4047836" y="5758459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∆c_20</a:t>
            </a:r>
          </a:p>
        </p:txBody>
      </p:sp>
      <p:sp>
        <p:nvSpPr>
          <p:cNvPr id="28" name="TextBox 14">
            <a:extLst>
              <a:ext uri="{FF2B5EF4-FFF2-40B4-BE49-F238E27FC236}">
                <a16:creationId xmlns:a16="http://schemas.microsoft.com/office/drawing/2014/main" id="{594F2D61-5577-7E2E-9333-9597A44F9BA7}"/>
              </a:ext>
            </a:extLst>
          </p:cNvPr>
          <p:cNvSpPr txBox="1"/>
          <p:nvPr/>
        </p:nvSpPr>
        <p:spPr>
          <a:xfrm rot="5400000">
            <a:off x="6190400" y="4405244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∆c_25</a:t>
            </a:r>
          </a:p>
        </p:txBody>
      </p:sp>
      <p:sp>
        <p:nvSpPr>
          <p:cNvPr id="29" name="TextBox 14">
            <a:extLst>
              <a:ext uri="{FF2B5EF4-FFF2-40B4-BE49-F238E27FC236}">
                <a16:creationId xmlns:a16="http://schemas.microsoft.com/office/drawing/2014/main" id="{75F988F7-A18D-F3C3-E2A2-BD704E236E3D}"/>
              </a:ext>
            </a:extLst>
          </p:cNvPr>
          <p:cNvSpPr txBox="1"/>
          <p:nvPr/>
        </p:nvSpPr>
        <p:spPr>
          <a:xfrm rot="5400000">
            <a:off x="8022353" y="4716451"/>
            <a:ext cx="5902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/>
              <a:t>∆c_30</a:t>
            </a:r>
          </a:p>
        </p:txBody>
      </p:sp>
    </p:spTree>
    <p:extLst>
      <p:ext uri="{BB962C8B-B14F-4D97-AF65-F5344CB8AC3E}">
        <p14:creationId xmlns:p14="http://schemas.microsoft.com/office/powerpoint/2010/main" val="547397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blue triangles&#10;&#10;Description automatically generated">
            <a:extLst>
              <a:ext uri="{FF2B5EF4-FFF2-40B4-BE49-F238E27FC236}">
                <a16:creationId xmlns:a16="http://schemas.microsoft.com/office/drawing/2014/main" id="{4D558A71-6803-5C4A-D0F3-F50564520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442" y="72208"/>
            <a:ext cx="7231445" cy="678579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8B11E0F-6BA3-E8C3-283F-09D6FE46B299}"/>
              </a:ext>
            </a:extLst>
          </p:cNvPr>
          <p:cNvCxnSpPr/>
          <p:nvPr/>
        </p:nvCxnSpPr>
        <p:spPr>
          <a:xfrm>
            <a:off x="5890419" y="3422650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38FED7-F644-9D73-CC7E-CEEEF92B75B2}"/>
              </a:ext>
            </a:extLst>
          </p:cNvPr>
          <p:cNvCxnSpPr/>
          <p:nvPr/>
        </p:nvCxnSpPr>
        <p:spPr>
          <a:xfrm flipV="1">
            <a:off x="3582194" y="230266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F16920-39CA-0A35-3A18-4A54B53AA29F}"/>
              </a:ext>
            </a:extLst>
          </p:cNvPr>
          <p:cNvCxnSpPr>
            <a:cxnSpLocks/>
          </p:cNvCxnSpPr>
          <p:nvPr/>
        </p:nvCxnSpPr>
        <p:spPr>
          <a:xfrm rot="16200000">
            <a:off x="3534569" y="2790825"/>
            <a:ext cx="1276350" cy="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45DE9F-6279-E958-A779-37DEB0EAAB49}"/>
              </a:ext>
            </a:extLst>
          </p:cNvPr>
          <p:cNvCxnSpPr/>
          <p:nvPr/>
        </p:nvCxnSpPr>
        <p:spPr>
          <a:xfrm flipV="1">
            <a:off x="7166769" y="2296319"/>
            <a:ext cx="0" cy="11263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9F92D00D-6F86-8DAF-A6EC-0FE6EE04F866}"/>
              </a:ext>
            </a:extLst>
          </p:cNvPr>
          <p:cNvSpPr txBox="1"/>
          <p:nvPr/>
        </p:nvSpPr>
        <p:spPr>
          <a:xfrm>
            <a:off x="3379660" y="1767700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331 = 3,9058 mm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DEAA15-7449-A008-E09E-F25944AE5646}"/>
              </a:ext>
            </a:extLst>
          </p:cNvPr>
          <p:cNvSpPr txBox="1"/>
          <p:nvPr/>
        </p:nvSpPr>
        <p:spPr>
          <a:xfrm>
            <a:off x="4172744" y="2219503"/>
            <a:ext cx="1601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 f = 0,16 sec</a:t>
            </a:r>
          </a:p>
          <a:p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3DE3CD-9357-7C7D-22F3-E9D090A97E9E}"/>
              </a:ext>
            </a:extLst>
          </p:cNvPr>
          <p:cNvSpPr txBox="1"/>
          <p:nvPr/>
        </p:nvSpPr>
        <p:spPr>
          <a:xfrm>
            <a:off x="7196746" y="3465104"/>
            <a:ext cx="1699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b="1" dirty="0">
                <a:solidFill>
                  <a:srgbClr val="C00000"/>
                </a:solidFill>
              </a:rPr>
              <a:t>24,3 mm/s</a:t>
            </a:r>
            <a:endParaRPr lang="en-GB" sz="24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4744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5071042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4E96EA27-9E72-3E40-B080-4E2A54A2C92A}"/>
              </a:ext>
            </a:extLst>
          </p:cNvPr>
          <p:cNvSpPr txBox="1"/>
          <p:nvPr/>
        </p:nvSpPr>
        <p:spPr>
          <a:xfrm>
            <a:off x="3739967" y="5430591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Forward (F)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F4237A-F893-FFEE-DC7E-77353F44256E}"/>
              </a:ext>
            </a:extLst>
          </p:cNvPr>
          <p:cNvSpPr txBox="1"/>
          <p:nvPr/>
        </p:nvSpPr>
        <p:spPr>
          <a:xfrm>
            <a:off x="7356784" y="5430591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Backward</a:t>
            </a:r>
            <a:r>
              <a:rPr lang="de-DE" dirty="0"/>
              <a:t> (B)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1463A0-46E1-EA13-3453-B54C677B6C71}"/>
              </a:ext>
            </a:extLst>
          </p:cNvPr>
          <p:cNvSpPr txBox="1"/>
          <p:nvPr/>
        </p:nvSpPr>
        <p:spPr>
          <a:xfrm>
            <a:off x="3739967" y="5732822"/>
            <a:ext cx="1373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- 0.5 mA</a:t>
            </a:r>
            <a:endParaRPr lang="en-GB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90AD8B-2CD6-676B-5092-79EB7A7EC5C1}"/>
              </a:ext>
            </a:extLst>
          </p:cNvPr>
          <p:cNvSpPr txBox="1"/>
          <p:nvPr/>
        </p:nvSpPr>
        <p:spPr>
          <a:xfrm>
            <a:off x="7492012" y="5732822"/>
            <a:ext cx="1628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 = 0.5 mA</a:t>
            </a:r>
            <a:endParaRPr lang="en-GB" dirty="0"/>
          </a:p>
        </p:txBody>
      </p:sp>
      <p:pic>
        <p:nvPicPr>
          <p:cNvPr id="11" name="Picture 10" descr="Diagram of a machine with text and symbols&#10;&#10;Description automatically generated with medium confidence">
            <a:extLst>
              <a:ext uri="{FF2B5EF4-FFF2-40B4-BE49-F238E27FC236}">
                <a16:creationId xmlns:a16="http://schemas.microsoft.com/office/drawing/2014/main" id="{98DE3B16-012B-7060-228D-B63F590FA6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4532" y="2092323"/>
            <a:ext cx="4755388" cy="2674906"/>
          </a:xfrm>
          <a:prstGeom prst="rect">
            <a:avLst/>
          </a:prstGeom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B9A0A80-3F92-7981-C851-14443CE1593D}"/>
              </a:ext>
            </a:extLst>
          </p:cNvPr>
          <p:cNvSpPr/>
          <p:nvPr/>
        </p:nvSpPr>
        <p:spPr>
          <a:xfrm>
            <a:off x="5865272" y="2965881"/>
            <a:ext cx="582622" cy="20116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6989237-2DE5-647B-CAE2-40251FDAFBA6}"/>
              </a:ext>
            </a:extLst>
          </p:cNvPr>
          <p:cNvCxnSpPr>
            <a:cxnSpLocks/>
            <a:stCxn id="2" idx="6"/>
          </p:cNvCxnSpPr>
          <p:nvPr/>
        </p:nvCxnSpPr>
        <p:spPr>
          <a:xfrm>
            <a:off x="6447894" y="3066462"/>
            <a:ext cx="266863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B55C199-EA8E-E228-326C-DE95B7BFA0BC}"/>
              </a:ext>
            </a:extLst>
          </p:cNvPr>
          <p:cNvSpPr txBox="1"/>
          <p:nvPr/>
        </p:nvSpPr>
        <p:spPr>
          <a:xfrm>
            <a:off x="6730666" y="2912573"/>
            <a:ext cx="863171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FF0000"/>
                </a:solidFill>
              </a:rPr>
              <a:t>V_group</a:t>
            </a:r>
            <a:endParaRPr lang="en-GB" sz="1400" b="1" dirty="0">
              <a:solidFill>
                <a:srgbClr val="FF0000"/>
              </a:solidFill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D69D028-5998-E82F-0D7C-5A556A33DB24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Introduction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4F69939F-E3E4-7CCF-1B7A-A8889008F574}"/>
              </a:ext>
            </a:extLst>
          </p:cNvPr>
          <p:cNvCxnSpPr>
            <a:cxnSpLocks/>
          </p:cNvCxnSpPr>
          <p:nvPr/>
        </p:nvCxnSpPr>
        <p:spPr>
          <a:xfrm>
            <a:off x="6222206" y="2037182"/>
            <a:ext cx="508459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EE25118-547C-4883-9671-63863C5611CC}"/>
              </a:ext>
            </a:extLst>
          </p:cNvPr>
          <p:cNvSpPr txBox="1"/>
          <p:nvPr/>
        </p:nvSpPr>
        <p:spPr>
          <a:xfrm>
            <a:off x="6730665" y="1883293"/>
            <a:ext cx="3265823" cy="307777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de-DE" sz="1400" b="1" dirty="0" err="1">
                <a:solidFill>
                  <a:srgbClr val="FF0000"/>
                </a:solidFill>
              </a:rPr>
              <a:t>C_daw</a:t>
            </a:r>
            <a:r>
              <a:rPr lang="de-DE" sz="1400" b="1" dirty="0">
                <a:solidFill>
                  <a:srgbClr val="FF0000"/>
                </a:solidFill>
              </a:rPr>
              <a:t> = </a:t>
            </a:r>
            <a:r>
              <a:rPr lang="de-DE" sz="1400" b="1" dirty="0" err="1">
                <a:solidFill>
                  <a:srgbClr val="FF0000"/>
                </a:solidFill>
              </a:rPr>
              <a:t>v_group</a:t>
            </a:r>
            <a:r>
              <a:rPr lang="de-DE" sz="1400" b="1" dirty="0">
                <a:solidFill>
                  <a:srgbClr val="FF0000"/>
                </a:solidFill>
              </a:rPr>
              <a:t> – </a:t>
            </a:r>
            <a:r>
              <a:rPr lang="de-DE" sz="1400" b="1" dirty="0" err="1">
                <a:solidFill>
                  <a:srgbClr val="FF0000"/>
                </a:solidFill>
              </a:rPr>
              <a:t>v_phase_measured</a:t>
            </a:r>
            <a:endParaRPr lang="en-GB" sz="1400" b="1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55E85AD-BF30-F6CE-3AA0-D5CD22729EA5}"/>
              </a:ext>
            </a:extLst>
          </p:cNvPr>
          <p:cNvCxnSpPr>
            <a:cxnSpLocks/>
          </p:cNvCxnSpPr>
          <p:nvPr/>
        </p:nvCxnSpPr>
        <p:spPr>
          <a:xfrm>
            <a:off x="6217443" y="2027657"/>
            <a:ext cx="0" cy="101319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7756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numbers and a line graph&#10;&#10;Description automatically generated with medium confidence">
            <a:extLst>
              <a:ext uri="{FF2B5EF4-FFF2-40B4-BE49-F238E27FC236}">
                <a16:creationId xmlns:a16="http://schemas.microsoft.com/office/drawing/2014/main" id="{5676D4FF-7BEC-4294-C320-44B60F55BDE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980635" y="1428173"/>
            <a:ext cx="3878564" cy="2041349"/>
          </a:xfrm>
          <a:prstGeom prst="rect">
            <a:avLst/>
          </a:prstGeom>
        </p:spPr>
      </p:pic>
      <p:pic>
        <p:nvPicPr>
          <p:cNvPr id="7" name="Picture 6" descr="A graph with numbers and colored lines&#10;&#10;Description automatically generated">
            <a:extLst>
              <a:ext uri="{FF2B5EF4-FFF2-40B4-BE49-F238E27FC236}">
                <a16:creationId xmlns:a16="http://schemas.microsoft.com/office/drawing/2014/main" id="{1DA89173-6F37-76DE-8B89-1C0797B7FD5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5"/>
          <a:stretch/>
        </p:blipFill>
        <p:spPr>
          <a:xfrm>
            <a:off x="7332798" y="1428172"/>
            <a:ext cx="3878567" cy="2041351"/>
          </a:xfrm>
          <a:prstGeom prst="rect">
            <a:avLst/>
          </a:prstGeom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16CCBC83-BEE1-43CD-C747-084C9FFD023A}"/>
              </a:ext>
            </a:extLst>
          </p:cNvPr>
          <p:cNvSpPr txBox="1">
            <a:spLocks/>
          </p:cNvSpPr>
          <p:nvPr/>
        </p:nvSpPr>
        <p:spPr>
          <a:xfrm>
            <a:off x="838200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4800" dirty="0"/>
              <a:t>Group Velocity</a:t>
            </a:r>
          </a:p>
        </p:txBody>
      </p:sp>
      <p:pic>
        <p:nvPicPr>
          <p:cNvPr id="3" name="Picture 2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6B86A260-DBC3-FD4A-B3F6-D6969C974C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6194" y="3469522"/>
            <a:ext cx="5332788" cy="3095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4473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3B03E2-760A-0DDF-449C-CF4A9EAC91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4208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GB" sz="4800" dirty="0"/>
              <a:t>Theoretical Group Velocity</a:t>
            </a:r>
          </a:p>
        </p:txBody>
      </p:sp>
      <p:pic>
        <p:nvPicPr>
          <p:cNvPr id="4" name="Picture 13" descr="A graph with numbers and colored dots&#10;&#10;Description automatically generated">
            <a:extLst>
              <a:ext uri="{FF2B5EF4-FFF2-40B4-BE49-F238E27FC236}">
                <a16:creationId xmlns:a16="http://schemas.microsoft.com/office/drawing/2014/main" id="{EEC985B6-46F6-9173-EA65-5A835A8D74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584" y="1887306"/>
            <a:ext cx="2906792" cy="2115695"/>
          </a:xfrm>
          <a:prstGeom prst="rect">
            <a:avLst/>
          </a:prstGeom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DCFE65BE-75AE-FB65-A84B-B6C0DFA44BBB}"/>
              </a:ext>
            </a:extLst>
          </p:cNvPr>
          <p:cNvSpPr txBox="1"/>
          <p:nvPr/>
        </p:nvSpPr>
        <p:spPr>
          <a:xfrm>
            <a:off x="7562639" y="1579529"/>
            <a:ext cx="1360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b="1" dirty="0" err="1"/>
              <a:t>Khrapak</a:t>
            </a:r>
            <a:r>
              <a:rPr lang="de-DE" sz="1400" b="1" dirty="0"/>
              <a:t> et. al.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/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15">
                <a:extLst>
                  <a:ext uri="{FF2B5EF4-FFF2-40B4-BE49-F238E27FC236}">
                    <a16:creationId xmlns:a16="http://schemas.microsoft.com/office/drawing/2014/main" id="{3666FC94-A3FD-DBFB-1BE3-D45E1A3606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1988275"/>
                <a:ext cx="1251817" cy="276999"/>
              </a:xfrm>
              <a:prstGeom prst="rect">
                <a:avLst/>
              </a:prstGeom>
              <a:blipFill>
                <a:blip r:embed="rId3"/>
                <a:stretch>
                  <a:fillRect l="-3902" r="-976" b="-1739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">
            <a:extLst>
              <a:ext uri="{FF2B5EF4-FFF2-40B4-BE49-F238E27FC236}">
                <a16:creationId xmlns:a16="http://schemas.microsoft.com/office/drawing/2014/main" id="{AA77CF5D-86E1-51F1-CA9D-D37BE57CE7C3}"/>
              </a:ext>
            </a:extLst>
          </p:cNvPr>
          <p:cNvSpPr txBox="1"/>
          <p:nvPr/>
        </p:nvSpPr>
        <p:spPr>
          <a:xfrm>
            <a:off x="8505620" y="2613143"/>
            <a:ext cx="83555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b="1" dirty="0"/>
              <a:t>Z=0.345</a:t>
            </a:r>
            <a:endParaRPr lang="en-GB" sz="1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/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de-DE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𝜀</m:t>
                              </m:r>
                            </m:e>
                            <m:sub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sub>
                          </m:sSub>
                          <m:r>
                            <a:rPr lang="de-DE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𝑎𝑧</m:t>
                          </m:r>
                        </m:num>
                        <m:den>
                          <m:sSup>
                            <m:sSup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ⅇ</m:t>
                              </m:r>
                            </m:e>
                            <m:sup>
                              <m:r>
                                <a:rPr lang="de-DE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de-DE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feld 58">
                <a:extLst>
                  <a:ext uri="{FF2B5EF4-FFF2-40B4-BE49-F238E27FC236}">
                    <a16:creationId xmlns:a16="http://schemas.microsoft.com/office/drawing/2014/main" id="{47C5186D-4B2C-52EB-B640-324E688638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8215" y="4876729"/>
                <a:ext cx="1862579" cy="52591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29">
            <a:extLst>
              <a:ext uri="{FF2B5EF4-FFF2-40B4-BE49-F238E27FC236}">
                <a16:creationId xmlns:a16="http://schemas.microsoft.com/office/drawing/2014/main" id="{6162D1D3-1E66-543C-4735-3231F3355209}"/>
              </a:ext>
            </a:extLst>
          </p:cNvPr>
          <p:cNvCxnSpPr>
            <a:cxnSpLocks/>
          </p:cNvCxnSpPr>
          <p:nvPr/>
        </p:nvCxnSpPr>
        <p:spPr>
          <a:xfrm>
            <a:off x="7147690" y="2797693"/>
            <a:ext cx="0" cy="64452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29">
            <a:extLst>
              <a:ext uri="{FF2B5EF4-FFF2-40B4-BE49-F238E27FC236}">
                <a16:creationId xmlns:a16="http://schemas.microsoft.com/office/drawing/2014/main" id="{8AD0B39D-B338-6E74-8935-7A2A2BDD2F15}"/>
              </a:ext>
            </a:extLst>
          </p:cNvPr>
          <p:cNvCxnSpPr>
            <a:cxnSpLocks/>
          </p:cNvCxnSpPr>
          <p:nvPr/>
        </p:nvCxnSpPr>
        <p:spPr>
          <a:xfrm>
            <a:off x="8262370" y="3169051"/>
            <a:ext cx="0" cy="29651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29">
            <a:extLst>
              <a:ext uri="{FF2B5EF4-FFF2-40B4-BE49-F238E27FC236}">
                <a16:creationId xmlns:a16="http://schemas.microsoft.com/office/drawing/2014/main" id="{2AC2B06C-062C-21E9-F6EC-B71F770D2077}"/>
              </a:ext>
            </a:extLst>
          </p:cNvPr>
          <p:cNvCxnSpPr>
            <a:cxnSpLocks/>
          </p:cNvCxnSpPr>
          <p:nvPr/>
        </p:nvCxnSpPr>
        <p:spPr>
          <a:xfrm>
            <a:off x="9362263" y="3395803"/>
            <a:ext cx="0" cy="222387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/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9A5E891-C6B4-EA12-D00E-133358D745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0330" y="2859523"/>
                <a:ext cx="2414892" cy="51937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/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5EE41E79-EF9C-55A1-621A-C0F026CE49E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3789" y="2377732"/>
                <a:ext cx="1251817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/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B05AFA94-0CC4-23D6-48CA-167A5DE104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7408" y="3491355"/>
                <a:ext cx="4040717" cy="5827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/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𝑧</m:t>
                      </m:r>
                      <m:f>
                        <m:fPr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sSub>
                            <m:sSub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952564B2-EF14-0965-BA50-90A3EEF4BD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68685" y="4801515"/>
                <a:ext cx="1415001" cy="60112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/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</m:t>
                      </m:r>
                      <m:nary>
                        <m:naryPr>
                          <m:limLoc m:val="undOvr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4"/>
                            </m:r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∞</m:t>
                          </m:r>
                        </m:sup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𝑑𝑥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</m:sup>
                          </m:sSup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𝐷𝑖</m:t>
                                      </m:r>
                                    </m:sub>
                                  </m:s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𝑎𝑥</m:t>
                                  </m:r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de-DE" i="1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den>
                              </m:f>
                            </m:e>
                          </m:d>
                        </m:e>
                      </m:nary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CF184D9-4ED5-FCBF-2B7F-9B49DC7F1D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80050" y="4734028"/>
                <a:ext cx="3043462" cy="81131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/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574C0184-7366-10EF-A65F-E4ED5F8D83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7076" y="4857074"/>
                <a:ext cx="1227575" cy="56521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6100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lack text on a white background&#10;&#10;Description automatically generated">
            <a:extLst>
              <a:ext uri="{FF2B5EF4-FFF2-40B4-BE49-F238E27FC236}">
                <a16:creationId xmlns:a16="http://schemas.microsoft.com/office/drawing/2014/main" id="{4E062525-5B7D-E783-5F7C-556C89DB24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81" y="3839149"/>
            <a:ext cx="4452922" cy="898724"/>
          </a:xfrm>
          <a:prstGeom prst="rect">
            <a:avLst/>
          </a:prstGeom>
        </p:spPr>
      </p:pic>
      <p:pic>
        <p:nvPicPr>
          <p:cNvPr id="7" name="Picture 6" descr="A diagram of a wave&#10;&#10;Description automatically generated">
            <a:extLst>
              <a:ext uri="{FF2B5EF4-FFF2-40B4-BE49-F238E27FC236}">
                <a16:creationId xmlns:a16="http://schemas.microsoft.com/office/drawing/2014/main" id="{76AFD69D-2A94-6680-C12E-C08510EEB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524326"/>
            <a:ext cx="3961573" cy="215165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C85AFC7-3319-7BF9-FB9C-23E27498AD58}"/>
              </a:ext>
            </a:extLst>
          </p:cNvPr>
          <p:cNvSpPr txBox="1"/>
          <p:nvPr/>
        </p:nvSpPr>
        <p:spPr>
          <a:xfrm>
            <a:off x="1759324" y="5143941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[2.047, 1.967, 1.899, 1.838]</a:t>
            </a:r>
            <a:endParaRPr lang="en-GB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4651C1-8C5B-753C-B4FF-FF80504C4E9F}"/>
              </a:ext>
            </a:extLst>
          </p:cNvPr>
          <p:cNvSpPr txBox="1"/>
          <p:nvPr/>
        </p:nvSpPr>
        <p:spPr>
          <a:xfrm>
            <a:off x="2005526" y="4820195"/>
            <a:ext cx="1626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[20Pa, 25Pa, 30Pa]</a:t>
            </a:r>
            <a:endParaRPr lang="en-GB" sz="1400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/>
              <a:t>Charge Depletion – </a:t>
            </a:r>
            <a:r>
              <a:rPr lang="de-DE" sz="4800" dirty="0" err="1"/>
              <a:t>Havnes</a:t>
            </a:r>
            <a:r>
              <a:rPr lang="de-DE" sz="4800" dirty="0"/>
              <a:t> Parameter</a:t>
            </a:r>
            <a:endParaRPr lang="en-GB" sz="4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F6CFA7-0EE9-07B1-DF2A-D247CD6DC161}"/>
              </a:ext>
            </a:extLst>
          </p:cNvPr>
          <p:cNvSpPr txBox="1"/>
          <p:nvPr/>
        </p:nvSpPr>
        <p:spPr>
          <a:xfrm>
            <a:off x="1279192" y="5639785"/>
            <a:ext cx="32592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New z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theory</a:t>
            </a:r>
            <a:endParaRPr lang="de-DE" dirty="0"/>
          </a:p>
          <a:p>
            <a:endParaRPr lang="en-GB" dirty="0"/>
          </a:p>
        </p:txBody>
      </p:sp>
      <p:pic>
        <p:nvPicPr>
          <p:cNvPr id="14" name="Picture 1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E88AD352-2443-4948-3ABC-EFECCB34B4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2571" y="1874433"/>
            <a:ext cx="6769703" cy="3929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90095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2F23997C-3FC8-F9DB-07FF-3C13A9C6EB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Dust-accoustic</a:t>
            </a:r>
            <a:r>
              <a:rPr lang="de-DE" sz="4800" dirty="0"/>
              <a:t> </a:t>
            </a:r>
            <a:r>
              <a:rPr lang="de-DE" sz="4800" dirty="0" err="1"/>
              <a:t>wave</a:t>
            </a:r>
            <a:r>
              <a:rPr lang="de-DE" sz="4800" dirty="0"/>
              <a:t> </a:t>
            </a:r>
            <a:r>
              <a:rPr lang="de-DE" sz="4800" dirty="0" err="1"/>
              <a:t>phase</a:t>
            </a:r>
            <a:r>
              <a:rPr lang="de-DE" sz="4800" dirty="0"/>
              <a:t> </a:t>
            </a:r>
            <a:r>
              <a:rPr lang="de-DE" sz="4800" dirty="0" err="1"/>
              <a:t>speed</a:t>
            </a:r>
            <a:r>
              <a:rPr lang="de-DE" sz="4800" dirty="0"/>
              <a:t> – C</a:t>
            </a:r>
            <a:r>
              <a:rPr lang="de-DE" sz="4800" baseline="-25000" dirty="0"/>
              <a:t>DAW</a:t>
            </a:r>
            <a:endParaRPr lang="en-GB" sz="4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C4EB602-D503-AAB6-4911-B8B24F0888E1}"/>
              </a:ext>
            </a:extLst>
          </p:cNvPr>
          <p:cNvSpPr txBox="1"/>
          <p:nvPr/>
        </p:nvSpPr>
        <p:spPr>
          <a:xfrm>
            <a:off x="1608873" y="5291723"/>
            <a:ext cx="897425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depletion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not </a:t>
            </a:r>
            <a:r>
              <a:rPr lang="de-DE" dirty="0" err="1"/>
              <a:t>playing</a:t>
            </a:r>
            <a:r>
              <a:rPr lang="de-DE" dirty="0"/>
              <a:t> a </a:t>
            </a:r>
            <a:r>
              <a:rPr lang="de-DE" dirty="0" err="1"/>
              <a:t>role</a:t>
            </a:r>
            <a:r>
              <a:rPr lang="de-DE" dirty="0"/>
              <a:t> in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propagation</a:t>
            </a:r>
            <a:endParaRPr lang="de-DE" dirty="0"/>
          </a:p>
          <a:p>
            <a:endParaRPr lang="de-DE" dirty="0"/>
          </a:p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/>
              <a:t>Charge </a:t>
            </a:r>
            <a:r>
              <a:rPr lang="de-DE" dirty="0" err="1"/>
              <a:t>reduction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individual </a:t>
            </a:r>
            <a:r>
              <a:rPr lang="de-DE" dirty="0" err="1"/>
              <a:t>particle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trigger</a:t>
            </a:r>
            <a:r>
              <a:rPr lang="de-DE" dirty="0"/>
              <a:t> </a:t>
            </a:r>
            <a:r>
              <a:rPr lang="de-DE" dirty="0" err="1"/>
              <a:t>effect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collective</a:t>
            </a:r>
            <a:r>
              <a:rPr lang="de-DE" dirty="0"/>
              <a:t> </a:t>
            </a:r>
            <a:r>
              <a:rPr lang="de-DE" dirty="0" err="1"/>
              <a:t>wave</a:t>
            </a:r>
            <a:r>
              <a:rPr lang="de-DE" dirty="0"/>
              <a:t> </a:t>
            </a:r>
            <a:r>
              <a:rPr lang="de-DE" dirty="0" err="1"/>
              <a:t>phenomena</a:t>
            </a:r>
            <a:endParaRPr lang="en-GB" dirty="0"/>
          </a:p>
        </p:txBody>
      </p:sp>
      <p:pic>
        <p:nvPicPr>
          <p:cNvPr id="12" name="Grafik 24" descr="Ein Bild, das Schrift, Text, Handschrift, Reihe enthält.&#10;&#10;Automatisch generierte Beschreibung">
            <a:extLst>
              <a:ext uri="{FF2B5EF4-FFF2-40B4-BE49-F238E27FC236}">
                <a16:creationId xmlns:a16="http://schemas.microsoft.com/office/drawing/2014/main" id="{1276DBD1-97FF-18D5-9D8B-4D2820ACA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0739" y="2505669"/>
            <a:ext cx="2987387" cy="850765"/>
          </a:xfrm>
          <a:prstGeom prst="rect">
            <a:avLst/>
          </a:prstGeom>
        </p:spPr>
      </p:pic>
      <p:pic>
        <p:nvPicPr>
          <p:cNvPr id="4" name="Picture 3" descr="A graph with numbers and symbols&#10;&#10;Description automatically generated">
            <a:extLst>
              <a:ext uri="{FF2B5EF4-FFF2-40B4-BE49-F238E27FC236}">
                <a16:creationId xmlns:a16="http://schemas.microsoft.com/office/drawing/2014/main" id="{A793E320-BBD4-22AE-F16F-47ED00330E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569" y="1100471"/>
            <a:ext cx="6762878" cy="3939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720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with numbers and a number of numbers&#10;&#10;Description automatically generated with medium confidence">
            <a:extLst>
              <a:ext uri="{FF2B5EF4-FFF2-40B4-BE49-F238E27FC236}">
                <a16:creationId xmlns:a16="http://schemas.microsoft.com/office/drawing/2014/main" id="{4505E862-DFEE-43E1-FD11-089EE46BD0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22"/>
          <a:stretch/>
        </p:blipFill>
        <p:spPr>
          <a:xfrm>
            <a:off x="750769" y="1989159"/>
            <a:ext cx="5471404" cy="293539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B1232E-3389-9C2B-B194-297AD2478FDA}"/>
              </a:ext>
            </a:extLst>
          </p:cNvPr>
          <p:cNvCxnSpPr>
            <a:cxnSpLocks/>
          </p:cNvCxnSpPr>
          <p:nvPr/>
        </p:nvCxnSpPr>
        <p:spPr>
          <a:xfrm>
            <a:off x="1569052" y="2525826"/>
            <a:ext cx="0" cy="164045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D86945C-3355-928C-1631-27704450F686}"/>
              </a:ext>
            </a:extLst>
          </p:cNvPr>
          <p:cNvCxnSpPr>
            <a:cxnSpLocks/>
          </p:cNvCxnSpPr>
          <p:nvPr/>
        </p:nvCxnSpPr>
        <p:spPr>
          <a:xfrm>
            <a:off x="3757113" y="2542660"/>
            <a:ext cx="0" cy="87126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462610-105D-1F71-46E6-D8B97596A1DD}"/>
              </a:ext>
            </a:extLst>
          </p:cNvPr>
          <p:cNvCxnSpPr>
            <a:cxnSpLocks/>
          </p:cNvCxnSpPr>
          <p:nvPr/>
        </p:nvCxnSpPr>
        <p:spPr>
          <a:xfrm>
            <a:off x="5915241" y="2847546"/>
            <a:ext cx="0" cy="8209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BF999E67-C2E2-210F-B1BD-04F4F8C5950E}"/>
              </a:ext>
            </a:extLst>
          </p:cNvPr>
          <p:cNvSpPr txBox="1"/>
          <p:nvPr/>
        </p:nvSpPr>
        <p:spPr>
          <a:xfrm rot="5400000">
            <a:off x="3442603" y="2914828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25_t1.4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FC9A0DB8-709A-15AE-EAD4-8966D3341305}"/>
              </a:ext>
            </a:extLst>
          </p:cNvPr>
          <p:cNvSpPr txBox="1"/>
          <p:nvPr/>
        </p:nvSpPr>
        <p:spPr>
          <a:xfrm>
            <a:off x="4967664" y="221509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7547454" y="1650605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7556245" y="1974612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7556246" y="2298618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9282635" y="1650605"/>
            <a:ext cx="13553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9291426" y="1974612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9291427" y="2298618"/>
            <a:ext cx="1340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effectiv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8565681" y="1819882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8574472" y="2143889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8574473" y="2467895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TextBox 15">
            <a:extLst>
              <a:ext uri="{FF2B5EF4-FFF2-40B4-BE49-F238E27FC236}">
                <a16:creationId xmlns:a16="http://schemas.microsoft.com/office/drawing/2014/main" id="{E00DE5D9-0468-0CEF-AC6D-587088808D15}"/>
              </a:ext>
            </a:extLst>
          </p:cNvPr>
          <p:cNvSpPr txBox="1"/>
          <p:nvPr/>
        </p:nvSpPr>
        <p:spPr>
          <a:xfrm rot="5400000">
            <a:off x="1254543" y="3207553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20_t1.4</a:t>
            </a:r>
          </a:p>
        </p:txBody>
      </p:sp>
      <p:sp>
        <p:nvSpPr>
          <p:cNvPr id="33" name="TextBox 15">
            <a:extLst>
              <a:ext uri="{FF2B5EF4-FFF2-40B4-BE49-F238E27FC236}">
                <a16:creationId xmlns:a16="http://schemas.microsoft.com/office/drawing/2014/main" id="{09C8062F-42DA-CCDD-ECE3-4456A32C0A5F}"/>
              </a:ext>
            </a:extLst>
          </p:cNvPr>
          <p:cNvSpPr txBox="1"/>
          <p:nvPr/>
        </p:nvSpPr>
        <p:spPr>
          <a:xfrm rot="5400000">
            <a:off x="5353665" y="3207552"/>
            <a:ext cx="9060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1" dirty="0"/>
              <a:t>∆v</a:t>
            </a:r>
            <a:r>
              <a:rPr lang="en-GB" sz="1200" b="1" baseline="-25000" dirty="0"/>
              <a:t>30_t1.4</a:t>
            </a:r>
          </a:p>
        </p:txBody>
      </p:sp>
      <p:sp>
        <p:nvSpPr>
          <p:cNvPr id="35" name="Textfeld 34">
            <a:extLst>
              <a:ext uri="{FF2B5EF4-FFF2-40B4-BE49-F238E27FC236}">
                <a16:creationId xmlns:a16="http://schemas.microsoft.com/office/drawing/2014/main" id="{FDF13822-374B-22AD-51EF-D1BFEFDDE1D1}"/>
              </a:ext>
            </a:extLst>
          </p:cNvPr>
          <p:cNvSpPr txBox="1"/>
          <p:nvPr/>
        </p:nvSpPr>
        <p:spPr>
          <a:xfrm>
            <a:off x="4958172" y="2595841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38" name="Textfeld 37">
            <a:extLst>
              <a:ext uri="{FF2B5EF4-FFF2-40B4-BE49-F238E27FC236}">
                <a16:creationId xmlns:a16="http://schemas.microsoft.com/office/drawing/2014/main" id="{0835E0D1-C785-AE48-08BD-22A5B4D61D4F}"/>
              </a:ext>
            </a:extLst>
          </p:cNvPr>
          <p:cNvSpPr txBox="1"/>
          <p:nvPr/>
        </p:nvSpPr>
        <p:spPr>
          <a:xfrm>
            <a:off x="4961845" y="2961874"/>
            <a:ext cx="4411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t1.4</a:t>
            </a:r>
            <a:endParaRPr lang="de-DE" sz="11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/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f>
                        <m:f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GB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𝑡h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FC4EF176-1D6F-CC38-A464-D15EF320F3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6877" y="3726125"/>
                <a:ext cx="2414892" cy="519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/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5453AB86-9623-496D-B4E7-D47CBA64B4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0336" y="3244334"/>
                <a:ext cx="1251817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/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976275F-B7F4-4D1F-1E5C-87B011E0A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93955" y="4357957"/>
                <a:ext cx="4040717" cy="58272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C24E62AF-8040-9DF2-9725-7D06B7A3BEAA}"/>
              </a:ext>
            </a:extLst>
          </p:cNvPr>
          <p:cNvSpPr txBox="1"/>
          <p:nvPr/>
        </p:nvSpPr>
        <p:spPr>
          <a:xfrm>
            <a:off x="3284113" y="5801932"/>
            <a:ext cx="3394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Vergleiche: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P und </a:t>
            </a:r>
            <a:r>
              <a:rPr lang="de-DE" dirty="0" err="1"/>
              <a:t>V_g</a:t>
            </a:r>
            <a:r>
              <a:rPr lang="de-DE" dirty="0"/>
              <a:t> </a:t>
            </a:r>
            <a:r>
              <a:rPr lang="de-DE" dirty="0" err="1"/>
              <a:t>vs</a:t>
            </a:r>
            <a:r>
              <a:rPr lang="de-DE" dirty="0"/>
              <a:t> E</a:t>
            </a:r>
            <a:endParaRPr lang="en-GB" dirty="0"/>
          </a:p>
        </p:txBody>
      </p:sp>
      <p:pic>
        <p:nvPicPr>
          <p:cNvPr id="12" name="Picture 11" descr="A graph of numbers and points&#10;&#10;Description automatically generated with medium confidence">
            <a:extLst>
              <a:ext uri="{FF2B5EF4-FFF2-40B4-BE49-F238E27FC236}">
                <a16:creationId xmlns:a16="http://schemas.microsoft.com/office/drawing/2014/main" id="{3D50F4EB-889D-993A-350E-D9299C5EEC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20" y="1468062"/>
            <a:ext cx="6808497" cy="357993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FBD95E42-298A-AC27-952E-8D5B2E937E84}"/>
              </a:ext>
            </a:extLst>
          </p:cNvPr>
          <p:cNvSpPr txBox="1"/>
          <p:nvPr/>
        </p:nvSpPr>
        <p:spPr>
          <a:xfrm>
            <a:off x="5175410" y="1935063"/>
            <a:ext cx="7457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100%</a:t>
            </a:r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6548A57-B4F6-A727-879A-4D446D8769E4}"/>
              </a:ext>
            </a:extLst>
          </p:cNvPr>
          <p:cNvSpPr txBox="1"/>
          <p:nvPr/>
        </p:nvSpPr>
        <p:spPr>
          <a:xfrm>
            <a:off x="5175410" y="2240625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80%</a:t>
            </a:r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9C57BAD-5515-2E6F-198E-270406526DF5}"/>
              </a:ext>
            </a:extLst>
          </p:cNvPr>
          <p:cNvSpPr txBox="1"/>
          <p:nvPr/>
        </p:nvSpPr>
        <p:spPr>
          <a:xfrm>
            <a:off x="5163453" y="2593146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60%</a:t>
            </a:r>
            <a:endParaRPr lang="en-GB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9EFF85-5D0C-610E-BE0D-4183524D6698}"/>
              </a:ext>
            </a:extLst>
          </p:cNvPr>
          <p:cNvSpPr txBox="1"/>
          <p:nvPr/>
        </p:nvSpPr>
        <p:spPr>
          <a:xfrm>
            <a:off x="5186727" y="2934247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50%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6FCD2B-4CFC-A51D-BCA0-1C0AA77D25D7}"/>
              </a:ext>
            </a:extLst>
          </p:cNvPr>
          <p:cNvSpPr txBox="1"/>
          <p:nvPr/>
        </p:nvSpPr>
        <p:spPr>
          <a:xfrm>
            <a:off x="5175410" y="3257001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40%</a:t>
            </a:r>
            <a:endParaRPr lang="en-GB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2568667-D5CD-3895-0275-68325834398C}"/>
              </a:ext>
            </a:extLst>
          </p:cNvPr>
          <p:cNvSpPr txBox="1"/>
          <p:nvPr/>
        </p:nvSpPr>
        <p:spPr>
          <a:xfrm>
            <a:off x="5176838" y="3507778"/>
            <a:ext cx="622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30%</a:t>
            </a:r>
            <a:endParaRPr lang="en-GB" dirty="0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8C7C7F5D-14D7-0286-69BD-DEF481714B63}"/>
              </a:ext>
            </a:extLst>
          </p:cNvPr>
          <p:cNvSpPr/>
          <p:nvPr/>
        </p:nvSpPr>
        <p:spPr>
          <a:xfrm>
            <a:off x="5054740" y="3603244"/>
            <a:ext cx="122594" cy="130544"/>
          </a:xfrm>
          <a:prstGeom prst="ellipse">
            <a:avLst/>
          </a:prstGeom>
          <a:solidFill>
            <a:schemeClr val="bg1"/>
          </a:solidFill>
          <a:ln w="571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7062CFF-066C-8BEE-7001-0E4AC8AEA68B}"/>
              </a:ext>
            </a:extLst>
          </p:cNvPr>
          <p:cNvSpPr/>
          <p:nvPr/>
        </p:nvSpPr>
        <p:spPr>
          <a:xfrm>
            <a:off x="9175079" y="4575735"/>
            <a:ext cx="232693" cy="2609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9A8D072-F0FB-1A04-4522-5EF2939C2669}"/>
              </a:ext>
            </a:extLst>
          </p:cNvPr>
          <p:cNvSpPr txBox="1"/>
          <p:nvPr/>
        </p:nvSpPr>
        <p:spPr>
          <a:xfrm>
            <a:off x="11085075" y="3320862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1BE4699-BF70-4EE4-9964-D9D946C1E0E2}"/>
              </a:ext>
            </a:extLst>
          </p:cNvPr>
          <p:cNvSpPr txBox="1"/>
          <p:nvPr/>
        </p:nvSpPr>
        <p:spPr>
          <a:xfrm>
            <a:off x="11085075" y="4521548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DE32BF02-67C1-8D0F-2E4F-99B9CC4AD26C}"/>
              </a:ext>
            </a:extLst>
          </p:cNvPr>
          <p:cNvCxnSpPr>
            <a:cxnSpLocks/>
            <a:stCxn id="25" idx="4"/>
          </p:cNvCxnSpPr>
          <p:nvPr/>
        </p:nvCxnSpPr>
        <p:spPr>
          <a:xfrm>
            <a:off x="9291426" y="4836694"/>
            <a:ext cx="0" cy="33067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A37EA32-F02C-A305-728D-13FB87BC0C91}"/>
              </a:ext>
            </a:extLst>
          </p:cNvPr>
          <p:cNvCxnSpPr/>
          <p:nvPr/>
        </p:nvCxnSpPr>
        <p:spPr>
          <a:xfrm>
            <a:off x="9282635" y="5158459"/>
            <a:ext cx="1777238" cy="1782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3A97EB4C-3560-10E6-B7E8-191770CA1C8E}"/>
              </a:ext>
            </a:extLst>
          </p:cNvPr>
          <p:cNvSpPr txBox="1"/>
          <p:nvPr/>
        </p:nvSpPr>
        <p:spPr>
          <a:xfrm>
            <a:off x="11104024" y="4958186"/>
            <a:ext cx="827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x </a:t>
            </a:r>
            <a:r>
              <a:rPr lang="de-DE" dirty="0" err="1">
                <a:solidFill>
                  <a:srgbClr val="FF0000"/>
                </a:solidFill>
              </a:rPr>
              <a:t>E_eff</a:t>
            </a:r>
            <a:endParaRPr lang="en-GB" dirty="0">
              <a:solidFill>
                <a:srgbClr val="FF0000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F8BA64C-057F-0680-D48F-BDB99EE2FAD8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3275577"/>
            <a:ext cx="2795288" cy="38488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186CDCD2-3678-86D2-7391-355BCC23D6C2}"/>
              </a:ext>
            </a:extLst>
          </p:cNvPr>
          <p:cNvCxnSpPr>
            <a:cxnSpLocks/>
          </p:cNvCxnSpPr>
          <p:nvPr/>
        </p:nvCxnSpPr>
        <p:spPr>
          <a:xfrm flipH="1" flipV="1">
            <a:off x="2349630" y="1641647"/>
            <a:ext cx="2762992" cy="34986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58ECCB78-BCF7-D7EC-E80D-F84BEE00281C}"/>
              </a:ext>
            </a:extLst>
          </p:cNvPr>
          <p:cNvCxnSpPr>
            <a:cxnSpLocks/>
          </p:cNvCxnSpPr>
          <p:nvPr/>
        </p:nvCxnSpPr>
        <p:spPr>
          <a:xfrm flipH="1" flipV="1">
            <a:off x="2313630" y="1672060"/>
            <a:ext cx="2762992" cy="349867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80384AD-56E2-5A73-CD4D-0BD6B691052C}"/>
              </a:ext>
            </a:extLst>
          </p:cNvPr>
          <p:cNvCxnSpPr>
            <a:cxnSpLocks/>
          </p:cNvCxnSpPr>
          <p:nvPr/>
        </p:nvCxnSpPr>
        <p:spPr>
          <a:xfrm flipH="1">
            <a:off x="2291748" y="4245498"/>
            <a:ext cx="2871705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Oval 42">
            <a:extLst>
              <a:ext uri="{FF2B5EF4-FFF2-40B4-BE49-F238E27FC236}">
                <a16:creationId xmlns:a16="http://schemas.microsoft.com/office/drawing/2014/main" id="{F91C69A8-03AB-1BC5-AB41-E7FC493C488A}"/>
              </a:ext>
            </a:extLst>
          </p:cNvPr>
          <p:cNvSpPr/>
          <p:nvPr/>
        </p:nvSpPr>
        <p:spPr>
          <a:xfrm>
            <a:off x="11104024" y="3354762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82BFB98-B6A0-58B8-3F41-F7747DC7C42A}"/>
              </a:ext>
            </a:extLst>
          </p:cNvPr>
          <p:cNvSpPr/>
          <p:nvPr/>
        </p:nvSpPr>
        <p:spPr>
          <a:xfrm>
            <a:off x="11113498" y="4991278"/>
            <a:ext cx="808522" cy="303148"/>
          </a:xfrm>
          <a:prstGeom prst="ellipse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Free-form: Shape 49">
            <a:extLst>
              <a:ext uri="{FF2B5EF4-FFF2-40B4-BE49-F238E27FC236}">
                <a16:creationId xmlns:a16="http://schemas.microsoft.com/office/drawing/2014/main" id="{626B6370-B1E9-2750-EEC4-C72107E1E25A}"/>
              </a:ext>
            </a:extLst>
          </p:cNvPr>
          <p:cNvSpPr/>
          <p:nvPr/>
        </p:nvSpPr>
        <p:spPr>
          <a:xfrm>
            <a:off x="2235994" y="3393638"/>
            <a:ext cx="2864644" cy="878325"/>
          </a:xfrm>
          <a:custGeom>
            <a:avLst/>
            <a:gdLst>
              <a:gd name="connsiteX0" fmla="*/ 0 w 2864644"/>
              <a:gd name="connsiteY0" fmla="*/ 878325 h 878325"/>
              <a:gd name="connsiteX1" fmla="*/ 1443037 w 2864644"/>
              <a:gd name="connsiteY1" fmla="*/ 28218 h 878325"/>
              <a:gd name="connsiteX2" fmla="*/ 2864644 w 2864644"/>
              <a:gd name="connsiteY2" fmla="*/ 263962 h 878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64644" h="878325">
                <a:moveTo>
                  <a:pt x="0" y="878325"/>
                </a:moveTo>
                <a:cubicBezTo>
                  <a:pt x="482798" y="504468"/>
                  <a:pt x="965596" y="130612"/>
                  <a:pt x="1443037" y="28218"/>
                </a:cubicBezTo>
                <a:cubicBezTo>
                  <a:pt x="1920478" y="-74176"/>
                  <a:pt x="2393157" y="124659"/>
                  <a:pt x="2864644" y="26396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1" name="Free-form: Shape 50">
            <a:extLst>
              <a:ext uri="{FF2B5EF4-FFF2-40B4-BE49-F238E27FC236}">
                <a16:creationId xmlns:a16="http://schemas.microsoft.com/office/drawing/2014/main" id="{B72A0FB6-4C9E-E040-DF39-1A7354E09E1A}"/>
              </a:ext>
            </a:extLst>
          </p:cNvPr>
          <p:cNvSpPr/>
          <p:nvPr/>
        </p:nvSpPr>
        <p:spPr>
          <a:xfrm>
            <a:off x="2235994" y="2765969"/>
            <a:ext cx="2886075" cy="177256"/>
          </a:xfrm>
          <a:custGeom>
            <a:avLst/>
            <a:gdLst>
              <a:gd name="connsiteX0" fmla="*/ 0 w 2886075"/>
              <a:gd name="connsiteY0" fmla="*/ 177256 h 177256"/>
              <a:gd name="connsiteX1" fmla="*/ 1443037 w 2886075"/>
              <a:gd name="connsiteY1" fmla="*/ 20094 h 177256"/>
              <a:gd name="connsiteX2" fmla="*/ 2886075 w 2886075"/>
              <a:gd name="connsiteY2" fmla="*/ 27237 h 177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177256">
                <a:moveTo>
                  <a:pt x="0" y="177256"/>
                </a:moveTo>
                <a:cubicBezTo>
                  <a:pt x="481012" y="111176"/>
                  <a:pt x="962025" y="45097"/>
                  <a:pt x="1443037" y="20094"/>
                </a:cubicBezTo>
                <a:cubicBezTo>
                  <a:pt x="1924050" y="-4909"/>
                  <a:pt x="1946672" y="-10863"/>
                  <a:pt x="2886075" y="27237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Free-form: Shape 53">
            <a:extLst>
              <a:ext uri="{FF2B5EF4-FFF2-40B4-BE49-F238E27FC236}">
                <a16:creationId xmlns:a16="http://schemas.microsoft.com/office/drawing/2014/main" id="{EE5D82EA-7951-C94C-1ED8-4A1C53A210A4}"/>
              </a:ext>
            </a:extLst>
          </p:cNvPr>
          <p:cNvSpPr/>
          <p:nvPr/>
        </p:nvSpPr>
        <p:spPr>
          <a:xfrm>
            <a:off x="2235994" y="1713584"/>
            <a:ext cx="2878931" cy="372391"/>
          </a:xfrm>
          <a:custGeom>
            <a:avLst/>
            <a:gdLst>
              <a:gd name="connsiteX0" fmla="*/ 0 w 2878931"/>
              <a:gd name="connsiteY0" fmla="*/ 916 h 372391"/>
              <a:gd name="connsiteX1" fmla="*/ 1435894 w 2878931"/>
              <a:gd name="connsiteY1" fmla="*/ 58066 h 372391"/>
              <a:gd name="connsiteX2" fmla="*/ 2878931 w 2878931"/>
              <a:gd name="connsiteY2" fmla="*/ 372391 h 3723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72391">
                <a:moveTo>
                  <a:pt x="0" y="916"/>
                </a:moveTo>
                <a:cubicBezTo>
                  <a:pt x="478036" y="-1466"/>
                  <a:pt x="956072" y="-3847"/>
                  <a:pt x="1435894" y="58066"/>
                </a:cubicBezTo>
                <a:cubicBezTo>
                  <a:pt x="1915716" y="119979"/>
                  <a:pt x="2543175" y="279522"/>
                  <a:pt x="2878931" y="37239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56" name="Free-form: Shape 55">
            <a:extLst>
              <a:ext uri="{FF2B5EF4-FFF2-40B4-BE49-F238E27FC236}">
                <a16:creationId xmlns:a16="http://schemas.microsoft.com/office/drawing/2014/main" id="{53984656-2F7F-3928-91D0-F756A7D102C1}"/>
              </a:ext>
            </a:extLst>
          </p:cNvPr>
          <p:cNvSpPr/>
          <p:nvPr/>
        </p:nvSpPr>
        <p:spPr>
          <a:xfrm>
            <a:off x="2235994" y="3095173"/>
            <a:ext cx="2886075" cy="919615"/>
          </a:xfrm>
          <a:custGeom>
            <a:avLst/>
            <a:gdLst>
              <a:gd name="connsiteX0" fmla="*/ 0 w 2886075"/>
              <a:gd name="connsiteY0" fmla="*/ 919615 h 919615"/>
              <a:gd name="connsiteX1" fmla="*/ 1443037 w 2886075"/>
              <a:gd name="connsiteY1" fmla="*/ 19502 h 919615"/>
              <a:gd name="connsiteX2" fmla="*/ 2886075 w 2886075"/>
              <a:gd name="connsiteY2" fmla="*/ 340971 h 919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86075" h="919615">
                <a:moveTo>
                  <a:pt x="0" y="919615"/>
                </a:moveTo>
                <a:cubicBezTo>
                  <a:pt x="481012" y="517779"/>
                  <a:pt x="962024" y="115943"/>
                  <a:pt x="1443037" y="19502"/>
                </a:cubicBezTo>
                <a:cubicBezTo>
                  <a:pt x="1924050" y="-76939"/>
                  <a:pt x="2457450" y="208812"/>
                  <a:pt x="2886075" y="340971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Free-form: Shape 56">
            <a:extLst>
              <a:ext uri="{FF2B5EF4-FFF2-40B4-BE49-F238E27FC236}">
                <a16:creationId xmlns:a16="http://schemas.microsoft.com/office/drawing/2014/main" id="{326B0620-5DD1-5135-1DB5-09AEB822CA18}"/>
              </a:ext>
            </a:extLst>
          </p:cNvPr>
          <p:cNvSpPr/>
          <p:nvPr/>
        </p:nvSpPr>
        <p:spPr>
          <a:xfrm>
            <a:off x="2243138" y="2050256"/>
            <a:ext cx="2878931" cy="364332"/>
          </a:xfrm>
          <a:custGeom>
            <a:avLst/>
            <a:gdLst>
              <a:gd name="connsiteX0" fmla="*/ 0 w 2878931"/>
              <a:gd name="connsiteY0" fmla="*/ 0 h 364332"/>
              <a:gd name="connsiteX1" fmla="*/ 1435893 w 2878931"/>
              <a:gd name="connsiteY1" fmla="*/ 185738 h 364332"/>
              <a:gd name="connsiteX2" fmla="*/ 2878931 w 2878931"/>
              <a:gd name="connsiteY2" fmla="*/ 364332 h 364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78931" h="364332">
                <a:moveTo>
                  <a:pt x="0" y="0"/>
                </a:moveTo>
                <a:lnTo>
                  <a:pt x="1435893" y="185738"/>
                </a:lnTo>
                <a:cubicBezTo>
                  <a:pt x="1915715" y="246460"/>
                  <a:pt x="2340769" y="282179"/>
                  <a:pt x="2878931" y="364332"/>
                </a:cubicBezTo>
              </a:path>
            </a:pathLst>
          </a:custGeom>
          <a:ln w="19050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9147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feld 21">
            <a:extLst>
              <a:ext uri="{FF2B5EF4-FFF2-40B4-BE49-F238E27FC236}">
                <a16:creationId xmlns:a16="http://schemas.microsoft.com/office/drawing/2014/main" id="{2D526982-3D02-8897-E8DF-FA7F5503D536}"/>
              </a:ext>
            </a:extLst>
          </p:cNvPr>
          <p:cNvSpPr txBox="1"/>
          <p:nvPr/>
        </p:nvSpPr>
        <p:spPr>
          <a:xfrm>
            <a:off x="9290201" y="1341810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1.3ms</a:t>
            </a: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F8B4148-8331-F695-D33E-8A7FA4DDE5DD}"/>
              </a:ext>
            </a:extLst>
          </p:cNvPr>
          <p:cNvSpPr txBox="1"/>
          <p:nvPr/>
        </p:nvSpPr>
        <p:spPr>
          <a:xfrm>
            <a:off x="9298992" y="1665817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1.4ms</a:t>
            </a:r>
          </a:p>
        </p:txBody>
      </p:sp>
      <p:sp>
        <p:nvSpPr>
          <p:cNvPr id="24" name="Textfeld 23">
            <a:extLst>
              <a:ext uri="{FF2B5EF4-FFF2-40B4-BE49-F238E27FC236}">
                <a16:creationId xmlns:a16="http://schemas.microsoft.com/office/drawing/2014/main" id="{9AA1F89E-3ACC-CBBE-7903-1958FC6448BD}"/>
              </a:ext>
            </a:extLst>
          </p:cNvPr>
          <p:cNvSpPr txBox="1"/>
          <p:nvPr/>
        </p:nvSpPr>
        <p:spPr>
          <a:xfrm>
            <a:off x="9298993" y="1989823"/>
            <a:ext cx="1018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/>
              <a:t>t = 1.5ms</a:t>
            </a: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92406874-71ED-C766-85AC-45840C6B9A3B}"/>
              </a:ext>
            </a:extLst>
          </p:cNvPr>
          <p:cNvSpPr txBox="1"/>
          <p:nvPr/>
        </p:nvSpPr>
        <p:spPr>
          <a:xfrm>
            <a:off x="11025382" y="1341810"/>
            <a:ext cx="10534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dirty="0"/>
              <a:t> = 30%</a:t>
            </a:r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B7D76106-CB65-D268-27B8-2A948A6655FE}"/>
              </a:ext>
            </a:extLst>
          </p:cNvPr>
          <p:cNvSpPr txBox="1"/>
          <p:nvPr/>
        </p:nvSpPr>
        <p:spPr>
          <a:xfrm>
            <a:off x="11034173" y="1665817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40%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628F40CA-BE71-8512-B3D2-B7CFCB343BD0}"/>
              </a:ext>
            </a:extLst>
          </p:cNvPr>
          <p:cNvSpPr txBox="1"/>
          <p:nvPr/>
        </p:nvSpPr>
        <p:spPr>
          <a:xfrm>
            <a:off x="11034174" y="1989823"/>
            <a:ext cx="103906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b="1" dirty="0" err="1"/>
              <a:t>E</a:t>
            </a:r>
            <a:r>
              <a:rPr lang="de-DE" sz="1600" b="1" baseline="-25000" dirty="0" err="1"/>
              <a:t>eff</a:t>
            </a:r>
            <a:r>
              <a:rPr lang="de-DE" sz="1600" b="1" baseline="-25000" dirty="0"/>
              <a:t> </a:t>
            </a:r>
            <a:r>
              <a:rPr lang="de-DE" sz="1600" b="1" dirty="0"/>
              <a:t>= 50%</a:t>
            </a:r>
          </a:p>
        </p:txBody>
      </p:sp>
      <p:cxnSp>
        <p:nvCxnSpPr>
          <p:cNvPr id="31" name="Gerade Verbindung mit Pfeil 30">
            <a:extLst>
              <a:ext uri="{FF2B5EF4-FFF2-40B4-BE49-F238E27FC236}">
                <a16:creationId xmlns:a16="http://schemas.microsoft.com/office/drawing/2014/main" id="{EBE2F99D-37A5-6123-2897-877ABD91EECE}"/>
              </a:ext>
            </a:extLst>
          </p:cNvPr>
          <p:cNvCxnSpPr>
            <a:stCxn id="22" idx="3"/>
            <a:endCxn id="27" idx="1"/>
          </p:cNvCxnSpPr>
          <p:nvPr/>
        </p:nvCxnSpPr>
        <p:spPr>
          <a:xfrm>
            <a:off x="10308428" y="1511087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mit Pfeil 33">
            <a:extLst>
              <a:ext uri="{FF2B5EF4-FFF2-40B4-BE49-F238E27FC236}">
                <a16:creationId xmlns:a16="http://schemas.microsoft.com/office/drawing/2014/main" id="{992CBCD3-F10C-4C03-09B4-3FD71DCF221D}"/>
              </a:ext>
            </a:extLst>
          </p:cNvPr>
          <p:cNvCxnSpPr>
            <a:stCxn id="23" idx="3"/>
            <a:endCxn id="28" idx="1"/>
          </p:cNvCxnSpPr>
          <p:nvPr/>
        </p:nvCxnSpPr>
        <p:spPr>
          <a:xfrm>
            <a:off x="10317219" y="1835094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mit Pfeil 35">
            <a:extLst>
              <a:ext uri="{FF2B5EF4-FFF2-40B4-BE49-F238E27FC236}">
                <a16:creationId xmlns:a16="http://schemas.microsoft.com/office/drawing/2014/main" id="{716530C0-C5AF-F220-F1AB-3DDBC86CE450}"/>
              </a:ext>
            </a:extLst>
          </p:cNvPr>
          <p:cNvCxnSpPr>
            <a:stCxn id="24" idx="3"/>
            <a:endCxn id="29" idx="1"/>
          </p:cNvCxnSpPr>
          <p:nvPr/>
        </p:nvCxnSpPr>
        <p:spPr>
          <a:xfrm>
            <a:off x="10317220" y="2159100"/>
            <a:ext cx="7169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/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GB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43" name="TextBox 15">
                <a:extLst>
                  <a:ext uri="{FF2B5EF4-FFF2-40B4-BE49-F238E27FC236}">
                    <a16:creationId xmlns:a16="http://schemas.microsoft.com/office/drawing/2014/main" id="{B76D8267-296C-1A0D-9F54-D447D244A6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8717" y="1524681"/>
                <a:ext cx="2107690" cy="299249"/>
              </a:xfrm>
              <a:prstGeom prst="rect">
                <a:avLst/>
              </a:prstGeom>
              <a:blipFill>
                <a:blip r:embed="rId2"/>
                <a:stretch>
                  <a:fillRect b="-2857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el 1">
            <a:extLst>
              <a:ext uri="{FF2B5EF4-FFF2-40B4-BE49-F238E27FC236}">
                <a16:creationId xmlns:a16="http://schemas.microsoft.com/office/drawing/2014/main" id="{7EF817E3-CBF1-F5F4-41ED-341DE2FBE1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de-DE" sz="4800" dirty="0" err="1"/>
              <a:t>Reduction</a:t>
            </a:r>
            <a:r>
              <a:rPr lang="de-DE" sz="4800" dirty="0"/>
              <a:t> </a:t>
            </a:r>
            <a:r>
              <a:rPr lang="de-DE" sz="4800" dirty="0" err="1"/>
              <a:t>of</a:t>
            </a:r>
            <a:r>
              <a:rPr lang="de-DE" sz="4800" dirty="0"/>
              <a:t> Electric Field - </a:t>
            </a:r>
            <a:r>
              <a:rPr lang="de-DE" sz="4800" dirty="0" err="1"/>
              <a:t>v</a:t>
            </a:r>
            <a:r>
              <a:rPr lang="de-DE" sz="4800" baseline="-25000" dirty="0" err="1"/>
              <a:t>group</a:t>
            </a:r>
            <a:endParaRPr lang="en-GB" sz="4800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910A056-34C4-4235-F52A-5D757F6A2F91}"/>
              </a:ext>
            </a:extLst>
          </p:cNvPr>
          <p:cNvSpPr txBox="1"/>
          <p:nvPr/>
        </p:nvSpPr>
        <p:spPr>
          <a:xfrm rot="16200000">
            <a:off x="10310332" y="230492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37D6C8D-F7A1-6851-4EF6-C4A4BBA7AA9B}"/>
              </a:ext>
            </a:extLst>
          </p:cNvPr>
          <p:cNvSpPr txBox="1"/>
          <p:nvPr/>
        </p:nvSpPr>
        <p:spPr>
          <a:xfrm rot="16200000">
            <a:off x="10310331" y="881850"/>
            <a:ext cx="5886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b="1" dirty="0">
                <a:solidFill>
                  <a:schemeClr val="accent1">
                    <a:lumMod val="75000"/>
                  </a:schemeClr>
                </a:solidFill>
              </a:rPr>
              <a:t>. . .</a:t>
            </a:r>
            <a:endParaRPr lang="en-GB" sz="24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 descr="A graph with red line and green line&#10;&#10;Description automatically generated">
            <a:extLst>
              <a:ext uri="{FF2B5EF4-FFF2-40B4-BE49-F238E27FC236}">
                <a16:creationId xmlns:a16="http://schemas.microsoft.com/office/drawing/2014/main" id="{488C3F13-AE9F-6625-B2E1-301E796186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3970912"/>
            <a:ext cx="4878334" cy="263957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/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ⅇ</m:t>
                      </m:r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𝑒𝑓𝑓</m:t>
                          </m:r>
                        </m:sub>
                      </m:sSub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743A41A3-934C-0993-C7A8-6DBE14AB50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876" y="2012608"/>
                <a:ext cx="1890710" cy="391582"/>
              </a:xfrm>
              <a:prstGeom prst="rect">
                <a:avLst/>
              </a:prstGeom>
              <a:blipFill>
                <a:blip r:embed="rId5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/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GB" i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  <m:rad>
                            <m:radPr>
                              <m:degHide m:val="on"/>
                              <m:ctrlP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GB" i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GB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</m:rad>
                        </m:num>
                        <m:den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sSup>
                        <m:sSup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GB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sSub>
                        <m:sSubPr>
                          <m:ctrlP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GB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𝑇𝑖</m:t>
                          </m:r>
                        </m:sub>
                      </m:sSub>
                      <m:r>
                        <a:rPr lang="en-GB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de-DE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["/>
                          <m:endChr m:val="]"/>
                          <m:ctrlP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de-DE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de-DE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de-DE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l-GR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Λ</m:t>
                          </m:r>
                        </m:e>
                      </m:d>
                    </m:oMath>
                  </m:oMathPara>
                </a14:m>
                <a:endParaRPr lang="en-GB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D357CB-E8C1-F05A-6111-90E425DC4C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3093" y="2524074"/>
                <a:ext cx="4040717" cy="58272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/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GB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de-DE" b="0" i="1" smtClean="0">
                          <a:latin typeface="Cambria Math" panose="02040503050406030204" pitchFamily="18" charset="0"/>
                        </a:rPr>
                        <m:t>3900 </m:t>
                      </m:r>
                      <m:f>
                        <m:fPr>
                          <m:ctrlPr>
                            <a:rPr lang="de-DE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𝑒𝑓𝑓</m:t>
                              </m:r>
                            </m:sub>
                          </m:sSub>
                        </m:num>
                        <m:den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den>
                      </m:f>
                    </m:oMath>
                  </m:oMathPara>
                </a14:m>
                <a:endParaRPr lang="en-GB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88853BA-4DE7-3547-3CED-006D3F3DE0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783" y="3226682"/>
                <a:ext cx="1503558" cy="5731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7241B78F-3466-BE6F-9739-2FF9C0C2103F}"/>
              </a:ext>
            </a:extLst>
          </p:cNvPr>
          <p:cNvSpPr txBox="1"/>
          <p:nvPr/>
        </p:nvSpPr>
        <p:spPr>
          <a:xfrm>
            <a:off x="8599954" y="3365986"/>
            <a:ext cx="286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è"/>
            </a:pPr>
            <a:r>
              <a:rPr lang="de-DE" dirty="0" err="1"/>
              <a:t>Modified</a:t>
            </a:r>
            <a:r>
              <a:rPr lang="de-DE" dirty="0"/>
              <a:t> </a:t>
            </a:r>
            <a:r>
              <a:rPr lang="de-DE" dirty="0" err="1"/>
              <a:t>frost</a:t>
            </a:r>
            <a:r>
              <a:rPr lang="de-DE" dirty="0"/>
              <a:t> </a:t>
            </a:r>
            <a:r>
              <a:rPr lang="de-DE" dirty="0" err="1"/>
              <a:t>formular</a:t>
            </a:r>
            <a:r>
              <a:rPr lang="de-DE" dirty="0"/>
              <a:t>?</a:t>
            </a:r>
          </a:p>
        </p:txBody>
      </p:sp>
      <p:pic>
        <p:nvPicPr>
          <p:cNvPr id="6" name="Picture 5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47151867-73C6-65F5-6A7C-F1C3960D3E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913" y="1312288"/>
            <a:ext cx="4878334" cy="2639573"/>
          </a:xfrm>
          <a:prstGeom prst="rect">
            <a:avLst/>
          </a:prstGeom>
        </p:spPr>
      </p:pic>
      <p:pic>
        <p:nvPicPr>
          <p:cNvPr id="8" name="Picture 7" descr="A graph with numbers and lines&#10;&#10;Description automatically generated">
            <a:extLst>
              <a:ext uri="{FF2B5EF4-FFF2-40B4-BE49-F238E27FC236}">
                <a16:creationId xmlns:a16="http://schemas.microsoft.com/office/drawing/2014/main" id="{ACB6752C-4A9C-C596-D811-DA3AB61B075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3093" y="3950508"/>
            <a:ext cx="4878334" cy="2677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802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Widescreen</PresentationFormat>
  <Paragraphs>115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Aptos</vt:lpstr>
      <vt:lpstr>Aptos Display</vt:lpstr>
      <vt:lpstr>Arial</vt:lpstr>
      <vt:lpstr>Cambria Math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Theoretical Group Velocity</vt:lpstr>
      <vt:lpstr>Charge Depletion – Havnes Parameter</vt:lpstr>
      <vt:lpstr>Dust-accoustic wave phase speed – CDAW</vt:lpstr>
      <vt:lpstr>Reduction of Electric Field - vgroup</vt:lpstr>
      <vt:lpstr>Reduction of Electric Field - vgroup</vt:lpstr>
      <vt:lpstr>Reduction of Electric Field - CDAW</vt:lpstr>
      <vt:lpstr>Reduction of Electric Field - CDAW</vt:lpstr>
      <vt:lpstr>PowerPoint Presentation</vt:lpstr>
      <vt:lpstr>Appendix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Lukas Wimmer</dc:creator>
  <cp:lastModifiedBy>Lukas Wimmer</cp:lastModifiedBy>
  <cp:revision>32</cp:revision>
  <dcterms:created xsi:type="dcterms:W3CDTF">2024-03-13T10:06:32Z</dcterms:created>
  <dcterms:modified xsi:type="dcterms:W3CDTF">2024-06-17T08:32:39Z</dcterms:modified>
</cp:coreProperties>
</file>